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theme/theme7.xml" ContentType="application/vnd.openxmlformats-officedocument.theme+xml"/>
  <Override PartName="/ppt/slideLayouts/slideLayout54.xml" ContentType="application/vnd.openxmlformats-officedocument.presentationml.slideLayout+xml"/>
  <Override PartName="/ppt/theme/theme8.xml" ContentType="application/vnd.openxmlformats-officedocument.theme+xml"/>
  <Override PartName="/ppt/slideLayouts/slideLayout55.xml" ContentType="application/vnd.openxmlformats-officedocument.presentationml.slideLayout+xml"/>
  <Override PartName="/ppt/theme/theme9.xml" ContentType="application/vnd.openxmlformats-officedocument.theme+xml"/>
  <Override PartName="/ppt/slideLayouts/slideLayout56.xml" ContentType="application/vnd.openxmlformats-officedocument.presentationml.slideLayout+xml"/>
  <Override PartName="/ppt/theme/theme10.xml" ContentType="application/vnd.openxmlformats-officedocument.theme+xml"/>
  <Override PartName="/ppt/slideLayouts/slideLayout57.xml" ContentType="application/vnd.openxmlformats-officedocument.presentationml.slideLayout+xml"/>
  <Override PartName="/ppt/theme/theme11.xml" ContentType="application/vnd.openxmlformats-officedocument.theme+xml"/>
  <Override PartName="/ppt/slideLayouts/slideLayout58.xml" ContentType="application/vnd.openxmlformats-officedocument.presentationml.slideLayout+xml"/>
  <Override PartName="/ppt/theme/theme12.xml" ContentType="application/vnd.openxmlformats-officedocument.theme+xml"/>
  <Override PartName="/ppt/slideLayouts/slideLayout59.xml" ContentType="application/vnd.openxmlformats-officedocument.presentationml.slideLayout+xml"/>
  <Override PartName="/ppt/theme/theme13.xml" ContentType="application/vnd.openxmlformats-officedocument.theme+xml"/>
  <Override PartName="/ppt/slideLayouts/slideLayout60.xml" ContentType="application/vnd.openxmlformats-officedocument.presentationml.slideLayout+xml"/>
  <Override PartName="/ppt/theme/theme14.xml" ContentType="application/vnd.openxmlformats-officedocument.theme+xml"/>
  <Override PartName="/ppt/slideLayouts/slideLayout61.xml" ContentType="application/vnd.openxmlformats-officedocument.presentationml.slideLayout+xml"/>
  <Override PartName="/ppt/theme/theme15.xml" ContentType="application/vnd.openxmlformats-officedocument.theme+xml"/>
  <Override PartName="/ppt/slideLayouts/slideLayout62.xml" ContentType="application/vnd.openxmlformats-officedocument.presentationml.slideLayout+xml"/>
  <Override PartName="/ppt/theme/theme16.xml" ContentType="application/vnd.openxmlformats-officedocument.theme+xml"/>
  <Override PartName="/ppt/slideLayouts/slideLayout63.xml" ContentType="application/vnd.openxmlformats-officedocument.presentationml.slideLayout+xml"/>
  <Override PartName="/ppt/theme/theme17.xml" ContentType="application/vnd.openxmlformats-officedocument.theme+xml"/>
  <Override PartName="/ppt/slideLayouts/slideLayout64.xml" ContentType="application/vnd.openxmlformats-officedocument.presentationml.slideLayout+xml"/>
  <Override PartName="/ppt/theme/theme18.xml" ContentType="application/vnd.openxmlformats-officedocument.theme+xml"/>
  <Override PartName="/ppt/slideLayouts/slideLayout65.xml" ContentType="application/vnd.openxmlformats-officedocument.presentationml.slideLayout+xml"/>
  <Override PartName="/ppt/theme/theme19.xml" ContentType="application/vnd.openxmlformats-officedocument.theme+xml"/>
  <Override PartName="/ppt/slideLayouts/slideLayout66.xml" ContentType="application/vnd.openxmlformats-officedocument.presentationml.slideLayout+xml"/>
  <Override PartName="/ppt/theme/theme20.xml" ContentType="application/vnd.openxmlformats-officedocument.theme+xml"/>
  <Override PartName="/ppt/slideLayouts/slideLayout67.xml" ContentType="application/vnd.openxmlformats-officedocument.presentationml.slideLayout+xml"/>
  <Override PartName="/ppt/theme/theme21.xml" ContentType="application/vnd.openxmlformats-officedocument.theme+xml"/>
  <Override PartName="/ppt/slideLayouts/slideLayout68.xml" ContentType="application/vnd.openxmlformats-officedocument.presentationml.slideLayout+xml"/>
  <Override PartName="/ppt/theme/theme22.xml" ContentType="application/vnd.openxmlformats-officedocument.theme+xml"/>
  <Override PartName="/ppt/slideLayouts/slideLayout69.xml" ContentType="application/vnd.openxmlformats-officedocument.presentationml.slideLayout+xml"/>
  <Override PartName="/ppt/theme/theme23.xml" ContentType="application/vnd.openxmlformats-officedocument.theme+xml"/>
  <Override PartName="/ppt/slideLayouts/slideLayout70.xml" ContentType="application/vnd.openxmlformats-officedocument.presentationml.slideLayout+xml"/>
  <Override PartName="/ppt/theme/theme24.xml" ContentType="application/vnd.openxmlformats-officedocument.theme+xml"/>
  <Override PartName="/ppt/slideLayouts/slideLayout71.xml" ContentType="application/vnd.openxmlformats-officedocument.presentationml.slideLayout+xml"/>
  <Override PartName="/ppt/theme/theme25.xml" ContentType="application/vnd.openxmlformats-officedocument.theme+xml"/>
  <Override PartName="/ppt/slideLayouts/slideLayout72.xml" ContentType="application/vnd.openxmlformats-officedocument.presentationml.slideLayout+xml"/>
  <Override PartName="/ppt/theme/theme26.xml" ContentType="application/vnd.openxmlformats-officedocument.theme+xml"/>
  <Override PartName="/ppt/slideLayouts/slideLayout73.xml" ContentType="application/vnd.openxmlformats-officedocument.presentationml.slideLayout+xml"/>
  <Override PartName="/ppt/theme/theme27.xml" ContentType="application/vnd.openxmlformats-officedocument.theme+xml"/>
  <Override PartName="/ppt/slideLayouts/slideLayout74.xml" ContentType="application/vnd.openxmlformats-officedocument.presentationml.slideLayout+xml"/>
  <Override PartName="/ppt/theme/theme28.xml" ContentType="application/vnd.openxmlformats-officedocument.theme+xml"/>
  <Override PartName="/ppt/slideLayouts/slideLayout75.xml" ContentType="application/vnd.openxmlformats-officedocument.presentationml.slideLayout+xml"/>
  <Override PartName="/ppt/theme/theme29.xml" ContentType="application/vnd.openxmlformats-officedocument.theme+xml"/>
  <Override PartName="/ppt/slideLayouts/slideLayout76.xml" ContentType="application/vnd.openxmlformats-officedocument.presentationml.slideLayout+xml"/>
  <Override PartName="/ppt/theme/theme30.xml" ContentType="application/vnd.openxmlformats-officedocument.theme+xml"/>
  <Override PartName="/ppt/slideLayouts/slideLayout77.xml" ContentType="application/vnd.openxmlformats-officedocument.presentationml.slideLayout+xml"/>
  <Override PartName="/ppt/theme/theme31.xml" ContentType="application/vnd.openxmlformats-officedocument.theme+xml"/>
  <Override PartName="/ppt/slideLayouts/slideLayout78.xml" ContentType="application/vnd.openxmlformats-officedocument.presentationml.slideLayout+xml"/>
  <Override PartName="/ppt/theme/theme32.xml" ContentType="application/vnd.openxmlformats-officedocument.theme+xml"/>
  <Override PartName="/ppt/slideLayouts/slideLayout79.xml" ContentType="application/vnd.openxmlformats-officedocument.presentationml.slideLayout+xml"/>
  <Override PartName="/ppt/theme/theme33.xml" ContentType="application/vnd.openxmlformats-officedocument.theme+xml"/>
  <Override PartName="/ppt/slideLayouts/slideLayout80.xml" ContentType="application/vnd.openxmlformats-officedocument.presentationml.slideLayout+xml"/>
  <Override PartName="/ppt/theme/theme34.xml" ContentType="application/vnd.openxmlformats-officedocument.theme+xml"/>
  <Override PartName="/ppt/slideLayouts/slideLayout81.xml" ContentType="application/vnd.openxmlformats-officedocument.presentationml.slideLayout+xml"/>
  <Override PartName="/ppt/theme/theme35.xml" ContentType="application/vnd.openxmlformats-officedocument.theme+xml"/>
  <Override PartName="/ppt/slideLayouts/slideLayout82.xml" ContentType="application/vnd.openxmlformats-officedocument.presentationml.slideLayout+xml"/>
  <Override PartName="/ppt/theme/theme36.xml" ContentType="application/vnd.openxmlformats-officedocument.theme+xml"/>
  <Override PartName="/ppt/slideLayouts/slideLayout83.xml" ContentType="application/vnd.openxmlformats-officedocument.presentationml.slideLayout+xml"/>
  <Override PartName="/ppt/theme/theme37.xml" ContentType="application/vnd.openxmlformats-officedocument.theme+xml"/>
  <Override PartName="/ppt/slideLayouts/slideLayout84.xml" ContentType="application/vnd.openxmlformats-officedocument.presentationml.slideLayout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0.xml" ContentType="application/vnd.openxmlformats-officedocument.theme+xml"/>
  <Override PartName="/ppt/ink/ink1.xml" ContentType="application/inkml+xml"/>
  <Override PartName="/ppt/ink/ink2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  <p:sldMasterId id="2147483808" r:id="rId2"/>
    <p:sldMasterId id="2147483820" r:id="rId3"/>
    <p:sldMasterId id="2147483906" r:id="rId4"/>
    <p:sldMasterId id="2147483927" r:id="rId5"/>
    <p:sldMasterId id="2147483929" r:id="rId6"/>
    <p:sldMasterId id="2147483931" r:id="rId7"/>
    <p:sldMasterId id="2147483933" r:id="rId8"/>
    <p:sldMasterId id="2147483935" r:id="rId9"/>
    <p:sldMasterId id="2147483937" r:id="rId10"/>
    <p:sldMasterId id="2147483939" r:id="rId11"/>
    <p:sldMasterId id="2147483941" r:id="rId12"/>
    <p:sldMasterId id="2147483943" r:id="rId13"/>
    <p:sldMasterId id="2147483945" r:id="rId14"/>
    <p:sldMasterId id="2147483947" r:id="rId15"/>
    <p:sldMasterId id="2147483949" r:id="rId16"/>
    <p:sldMasterId id="2147483953" r:id="rId17"/>
    <p:sldMasterId id="2147483955" r:id="rId18"/>
    <p:sldMasterId id="2147483957" r:id="rId19"/>
    <p:sldMasterId id="2147483959" r:id="rId20"/>
    <p:sldMasterId id="2147483961" r:id="rId21"/>
    <p:sldMasterId id="2147483963" r:id="rId22"/>
    <p:sldMasterId id="2147483965" r:id="rId23"/>
    <p:sldMasterId id="2147483967" r:id="rId24"/>
    <p:sldMasterId id="2147483969" r:id="rId25"/>
    <p:sldMasterId id="2147483971" r:id="rId26"/>
    <p:sldMasterId id="2147483973" r:id="rId27"/>
    <p:sldMasterId id="2147483975" r:id="rId28"/>
    <p:sldMasterId id="2147483977" r:id="rId29"/>
    <p:sldMasterId id="2147483979" r:id="rId30"/>
    <p:sldMasterId id="2147483981" r:id="rId31"/>
    <p:sldMasterId id="2147483983" r:id="rId32"/>
    <p:sldMasterId id="2147483985" r:id="rId33"/>
    <p:sldMasterId id="2147483987" r:id="rId34"/>
    <p:sldMasterId id="2147483989" r:id="rId35"/>
    <p:sldMasterId id="2147483991" r:id="rId36"/>
    <p:sldMasterId id="2147483993" r:id="rId37"/>
    <p:sldMasterId id="2147483995" r:id="rId38"/>
  </p:sldMasterIdLst>
  <p:notesMasterIdLst>
    <p:notesMasterId r:id="rId178"/>
  </p:notesMasterIdLst>
  <p:handoutMasterIdLst>
    <p:handoutMasterId r:id="rId179"/>
  </p:handoutMasterIdLst>
  <p:sldIdLst>
    <p:sldId id="276" r:id="rId39"/>
    <p:sldId id="861" r:id="rId40"/>
    <p:sldId id="862" r:id="rId41"/>
    <p:sldId id="863" r:id="rId42"/>
    <p:sldId id="864" r:id="rId43"/>
    <p:sldId id="865" r:id="rId44"/>
    <p:sldId id="866" r:id="rId45"/>
    <p:sldId id="867" r:id="rId46"/>
    <p:sldId id="868" r:id="rId47"/>
    <p:sldId id="869" r:id="rId48"/>
    <p:sldId id="870" r:id="rId49"/>
    <p:sldId id="871" r:id="rId50"/>
    <p:sldId id="872" r:id="rId51"/>
    <p:sldId id="873" r:id="rId52"/>
    <p:sldId id="874" r:id="rId53"/>
    <p:sldId id="875" r:id="rId54"/>
    <p:sldId id="876" r:id="rId55"/>
    <p:sldId id="877" r:id="rId56"/>
    <p:sldId id="878" r:id="rId57"/>
    <p:sldId id="879" r:id="rId58"/>
    <p:sldId id="880" r:id="rId59"/>
    <p:sldId id="881" r:id="rId60"/>
    <p:sldId id="882" r:id="rId61"/>
    <p:sldId id="883" r:id="rId62"/>
    <p:sldId id="884" r:id="rId63"/>
    <p:sldId id="885" r:id="rId64"/>
    <p:sldId id="886" r:id="rId65"/>
    <p:sldId id="887" r:id="rId66"/>
    <p:sldId id="888" r:id="rId67"/>
    <p:sldId id="889" r:id="rId68"/>
    <p:sldId id="890" r:id="rId69"/>
    <p:sldId id="891" r:id="rId70"/>
    <p:sldId id="892" r:id="rId71"/>
    <p:sldId id="893" r:id="rId72"/>
    <p:sldId id="894" r:id="rId73"/>
    <p:sldId id="895" r:id="rId74"/>
    <p:sldId id="896" r:id="rId75"/>
    <p:sldId id="897" r:id="rId76"/>
    <p:sldId id="898" r:id="rId77"/>
    <p:sldId id="899" r:id="rId78"/>
    <p:sldId id="900" r:id="rId79"/>
    <p:sldId id="901" r:id="rId80"/>
    <p:sldId id="902" r:id="rId81"/>
    <p:sldId id="903" r:id="rId82"/>
    <p:sldId id="904" r:id="rId83"/>
    <p:sldId id="905" r:id="rId84"/>
    <p:sldId id="906" r:id="rId85"/>
    <p:sldId id="907" r:id="rId86"/>
    <p:sldId id="908" r:id="rId87"/>
    <p:sldId id="909" r:id="rId88"/>
    <p:sldId id="910" r:id="rId89"/>
    <p:sldId id="911" r:id="rId90"/>
    <p:sldId id="912" r:id="rId91"/>
    <p:sldId id="913" r:id="rId92"/>
    <p:sldId id="914" r:id="rId93"/>
    <p:sldId id="915" r:id="rId94"/>
    <p:sldId id="917" r:id="rId95"/>
    <p:sldId id="575" r:id="rId96"/>
    <p:sldId id="833" r:id="rId97"/>
    <p:sldId id="834" r:id="rId98"/>
    <p:sldId id="835" r:id="rId99"/>
    <p:sldId id="836" r:id="rId100"/>
    <p:sldId id="837" r:id="rId101"/>
    <p:sldId id="838" r:id="rId102"/>
    <p:sldId id="839" r:id="rId103"/>
    <p:sldId id="840" r:id="rId104"/>
    <p:sldId id="841" r:id="rId105"/>
    <p:sldId id="842" r:id="rId106"/>
    <p:sldId id="843" r:id="rId107"/>
    <p:sldId id="844" r:id="rId108"/>
    <p:sldId id="845" r:id="rId109"/>
    <p:sldId id="848" r:id="rId110"/>
    <p:sldId id="849" r:id="rId111"/>
    <p:sldId id="850" r:id="rId112"/>
    <p:sldId id="854" r:id="rId113"/>
    <p:sldId id="846" r:id="rId114"/>
    <p:sldId id="847" r:id="rId115"/>
    <p:sldId id="918" r:id="rId116"/>
    <p:sldId id="919" r:id="rId117"/>
    <p:sldId id="920" r:id="rId118"/>
    <p:sldId id="921" r:id="rId119"/>
    <p:sldId id="922" r:id="rId120"/>
    <p:sldId id="923" r:id="rId121"/>
    <p:sldId id="924" r:id="rId122"/>
    <p:sldId id="925" r:id="rId123"/>
    <p:sldId id="926" r:id="rId124"/>
    <p:sldId id="927" r:id="rId125"/>
    <p:sldId id="928" r:id="rId126"/>
    <p:sldId id="929" r:id="rId127"/>
    <p:sldId id="931" r:id="rId128"/>
    <p:sldId id="932" r:id="rId129"/>
    <p:sldId id="933" r:id="rId130"/>
    <p:sldId id="934" r:id="rId131"/>
    <p:sldId id="935" r:id="rId132"/>
    <p:sldId id="936" r:id="rId133"/>
    <p:sldId id="937" r:id="rId134"/>
    <p:sldId id="938" r:id="rId135"/>
    <p:sldId id="939" r:id="rId136"/>
    <p:sldId id="940" r:id="rId137"/>
    <p:sldId id="941" r:id="rId138"/>
    <p:sldId id="942" r:id="rId139"/>
    <p:sldId id="943" r:id="rId140"/>
    <p:sldId id="944" r:id="rId141"/>
    <p:sldId id="945" r:id="rId142"/>
    <p:sldId id="946" r:id="rId143"/>
    <p:sldId id="947" r:id="rId144"/>
    <p:sldId id="948" r:id="rId145"/>
    <p:sldId id="949" r:id="rId146"/>
    <p:sldId id="950" r:id="rId147"/>
    <p:sldId id="951" r:id="rId148"/>
    <p:sldId id="952" r:id="rId149"/>
    <p:sldId id="851" r:id="rId150"/>
    <p:sldId id="852" r:id="rId151"/>
    <p:sldId id="853" r:id="rId152"/>
    <p:sldId id="857" r:id="rId153"/>
    <p:sldId id="824" r:id="rId154"/>
    <p:sldId id="746" r:id="rId155"/>
    <p:sldId id="858" r:id="rId156"/>
    <p:sldId id="747" r:id="rId157"/>
    <p:sldId id="825" r:id="rId158"/>
    <p:sldId id="748" r:id="rId159"/>
    <p:sldId id="819" r:id="rId160"/>
    <p:sldId id="820" r:id="rId161"/>
    <p:sldId id="821" r:id="rId162"/>
    <p:sldId id="822" r:id="rId163"/>
    <p:sldId id="826" r:id="rId164"/>
    <p:sldId id="827" r:id="rId165"/>
    <p:sldId id="828" r:id="rId166"/>
    <p:sldId id="792" r:id="rId167"/>
    <p:sldId id="753" r:id="rId168"/>
    <p:sldId id="755" r:id="rId169"/>
    <p:sldId id="829" r:id="rId170"/>
    <p:sldId id="830" r:id="rId171"/>
    <p:sldId id="831" r:id="rId172"/>
    <p:sldId id="832" r:id="rId173"/>
    <p:sldId id="756" r:id="rId174"/>
    <p:sldId id="859" r:id="rId175"/>
    <p:sldId id="758" r:id="rId176"/>
    <p:sldId id="471" r:id="rId17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0929"/>
  </p:normalViewPr>
  <p:slideViewPr>
    <p:cSldViewPr>
      <p:cViewPr varScale="1">
        <p:scale>
          <a:sx n="73" d="100"/>
          <a:sy n="73" d="100"/>
        </p:scale>
        <p:origin x="130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slide" Target="slides/slide79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4.xml"/><Relationship Id="rId47" Type="http://schemas.openxmlformats.org/officeDocument/2006/relationships/slide" Target="slides/slide9.xml"/><Relationship Id="rId63" Type="http://schemas.openxmlformats.org/officeDocument/2006/relationships/slide" Target="slides/slide25.xml"/><Relationship Id="rId68" Type="http://schemas.openxmlformats.org/officeDocument/2006/relationships/slide" Target="slides/slide30.xml"/><Relationship Id="rId84" Type="http://schemas.openxmlformats.org/officeDocument/2006/relationships/slide" Target="slides/slide46.xml"/><Relationship Id="rId89" Type="http://schemas.openxmlformats.org/officeDocument/2006/relationships/slide" Target="slides/slide51.xml"/><Relationship Id="rId112" Type="http://schemas.openxmlformats.org/officeDocument/2006/relationships/slide" Target="slides/slide74.xml"/><Relationship Id="rId133" Type="http://schemas.openxmlformats.org/officeDocument/2006/relationships/slide" Target="slides/slide95.xml"/><Relationship Id="rId138" Type="http://schemas.openxmlformats.org/officeDocument/2006/relationships/slide" Target="slides/slide100.xml"/><Relationship Id="rId154" Type="http://schemas.openxmlformats.org/officeDocument/2006/relationships/slide" Target="slides/slide116.xml"/><Relationship Id="rId159" Type="http://schemas.openxmlformats.org/officeDocument/2006/relationships/slide" Target="slides/slide121.xml"/><Relationship Id="rId175" Type="http://schemas.openxmlformats.org/officeDocument/2006/relationships/slide" Target="slides/slide137.xml"/><Relationship Id="rId170" Type="http://schemas.openxmlformats.org/officeDocument/2006/relationships/slide" Target="slides/slide132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69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" Target="slides/slide15.xml"/><Relationship Id="rId58" Type="http://schemas.openxmlformats.org/officeDocument/2006/relationships/slide" Target="slides/slide20.xml"/><Relationship Id="rId74" Type="http://schemas.openxmlformats.org/officeDocument/2006/relationships/slide" Target="slides/slide36.xml"/><Relationship Id="rId79" Type="http://schemas.openxmlformats.org/officeDocument/2006/relationships/slide" Target="slides/slide41.xml"/><Relationship Id="rId102" Type="http://schemas.openxmlformats.org/officeDocument/2006/relationships/slide" Target="slides/slide64.xml"/><Relationship Id="rId123" Type="http://schemas.openxmlformats.org/officeDocument/2006/relationships/slide" Target="slides/slide85.xml"/><Relationship Id="rId128" Type="http://schemas.openxmlformats.org/officeDocument/2006/relationships/slide" Target="slides/slide90.xml"/><Relationship Id="rId144" Type="http://schemas.openxmlformats.org/officeDocument/2006/relationships/slide" Target="slides/slide106.xml"/><Relationship Id="rId149" Type="http://schemas.openxmlformats.org/officeDocument/2006/relationships/slide" Target="slides/slide11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52.xml"/><Relationship Id="rId95" Type="http://schemas.openxmlformats.org/officeDocument/2006/relationships/slide" Target="slides/slide57.xml"/><Relationship Id="rId160" Type="http://schemas.openxmlformats.org/officeDocument/2006/relationships/slide" Target="slides/slide122.xml"/><Relationship Id="rId165" Type="http://schemas.openxmlformats.org/officeDocument/2006/relationships/slide" Target="slides/slide127.xml"/><Relationship Id="rId181" Type="http://schemas.openxmlformats.org/officeDocument/2006/relationships/viewProps" Target="viewProps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" Target="slides/slide5.xml"/><Relationship Id="rId48" Type="http://schemas.openxmlformats.org/officeDocument/2006/relationships/slide" Target="slides/slide10.xml"/><Relationship Id="rId64" Type="http://schemas.openxmlformats.org/officeDocument/2006/relationships/slide" Target="slides/slide26.xml"/><Relationship Id="rId69" Type="http://schemas.openxmlformats.org/officeDocument/2006/relationships/slide" Target="slides/slide31.xml"/><Relationship Id="rId113" Type="http://schemas.openxmlformats.org/officeDocument/2006/relationships/slide" Target="slides/slide75.xml"/><Relationship Id="rId118" Type="http://schemas.openxmlformats.org/officeDocument/2006/relationships/slide" Target="slides/slide80.xml"/><Relationship Id="rId134" Type="http://schemas.openxmlformats.org/officeDocument/2006/relationships/slide" Target="slides/slide96.xml"/><Relationship Id="rId139" Type="http://schemas.openxmlformats.org/officeDocument/2006/relationships/slide" Target="slides/slide101.xml"/><Relationship Id="rId80" Type="http://schemas.openxmlformats.org/officeDocument/2006/relationships/slide" Target="slides/slide42.xml"/><Relationship Id="rId85" Type="http://schemas.openxmlformats.org/officeDocument/2006/relationships/slide" Target="slides/slide47.xml"/><Relationship Id="rId150" Type="http://schemas.openxmlformats.org/officeDocument/2006/relationships/slide" Target="slides/slide112.xml"/><Relationship Id="rId155" Type="http://schemas.openxmlformats.org/officeDocument/2006/relationships/slide" Target="slides/slide117.xml"/><Relationship Id="rId171" Type="http://schemas.openxmlformats.org/officeDocument/2006/relationships/slide" Target="slides/slide133.xml"/><Relationship Id="rId176" Type="http://schemas.openxmlformats.org/officeDocument/2006/relationships/slide" Target="slides/slide138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" Target="slides/slide21.xml"/><Relationship Id="rId103" Type="http://schemas.openxmlformats.org/officeDocument/2006/relationships/slide" Target="slides/slide65.xml"/><Relationship Id="rId108" Type="http://schemas.openxmlformats.org/officeDocument/2006/relationships/slide" Target="slides/slide70.xml"/><Relationship Id="rId124" Type="http://schemas.openxmlformats.org/officeDocument/2006/relationships/slide" Target="slides/slide86.xml"/><Relationship Id="rId129" Type="http://schemas.openxmlformats.org/officeDocument/2006/relationships/slide" Target="slides/slide91.xml"/><Relationship Id="rId54" Type="http://schemas.openxmlformats.org/officeDocument/2006/relationships/slide" Target="slides/slide16.xml"/><Relationship Id="rId70" Type="http://schemas.openxmlformats.org/officeDocument/2006/relationships/slide" Target="slides/slide32.xml"/><Relationship Id="rId75" Type="http://schemas.openxmlformats.org/officeDocument/2006/relationships/slide" Target="slides/slide37.xml"/><Relationship Id="rId91" Type="http://schemas.openxmlformats.org/officeDocument/2006/relationships/slide" Target="slides/slide53.xml"/><Relationship Id="rId96" Type="http://schemas.openxmlformats.org/officeDocument/2006/relationships/slide" Target="slides/slide58.xml"/><Relationship Id="rId140" Type="http://schemas.openxmlformats.org/officeDocument/2006/relationships/slide" Target="slides/slide102.xml"/><Relationship Id="rId145" Type="http://schemas.openxmlformats.org/officeDocument/2006/relationships/slide" Target="slides/slide107.xml"/><Relationship Id="rId161" Type="http://schemas.openxmlformats.org/officeDocument/2006/relationships/slide" Target="slides/slide123.xml"/><Relationship Id="rId166" Type="http://schemas.openxmlformats.org/officeDocument/2006/relationships/slide" Target="slides/slide128.xml"/><Relationship Id="rId18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" Target="slides/slide11.xml"/><Relationship Id="rId114" Type="http://schemas.openxmlformats.org/officeDocument/2006/relationships/slide" Target="slides/slide76.xml"/><Relationship Id="rId119" Type="http://schemas.openxmlformats.org/officeDocument/2006/relationships/slide" Target="slides/slide81.xml"/><Relationship Id="rId44" Type="http://schemas.openxmlformats.org/officeDocument/2006/relationships/slide" Target="slides/slide6.xml"/><Relationship Id="rId60" Type="http://schemas.openxmlformats.org/officeDocument/2006/relationships/slide" Target="slides/slide22.xml"/><Relationship Id="rId65" Type="http://schemas.openxmlformats.org/officeDocument/2006/relationships/slide" Target="slides/slide27.xml"/><Relationship Id="rId81" Type="http://schemas.openxmlformats.org/officeDocument/2006/relationships/slide" Target="slides/slide43.xml"/><Relationship Id="rId86" Type="http://schemas.openxmlformats.org/officeDocument/2006/relationships/slide" Target="slides/slide48.xml"/><Relationship Id="rId130" Type="http://schemas.openxmlformats.org/officeDocument/2006/relationships/slide" Target="slides/slide92.xml"/><Relationship Id="rId135" Type="http://schemas.openxmlformats.org/officeDocument/2006/relationships/slide" Target="slides/slide97.xml"/><Relationship Id="rId151" Type="http://schemas.openxmlformats.org/officeDocument/2006/relationships/slide" Target="slides/slide113.xml"/><Relationship Id="rId156" Type="http://schemas.openxmlformats.org/officeDocument/2006/relationships/slide" Target="slides/slide118.xml"/><Relationship Id="rId177" Type="http://schemas.openxmlformats.org/officeDocument/2006/relationships/slide" Target="slides/slide13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72" Type="http://schemas.openxmlformats.org/officeDocument/2006/relationships/slide" Target="slides/slide134.xml"/><Relationship Id="rId180" Type="http://schemas.openxmlformats.org/officeDocument/2006/relationships/presProps" Target="presProps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.xml"/><Relationship Id="rId109" Type="http://schemas.openxmlformats.org/officeDocument/2006/relationships/slide" Target="slides/slide71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12.xml"/><Relationship Id="rId55" Type="http://schemas.openxmlformats.org/officeDocument/2006/relationships/slide" Target="slides/slide17.xml"/><Relationship Id="rId76" Type="http://schemas.openxmlformats.org/officeDocument/2006/relationships/slide" Target="slides/slide38.xml"/><Relationship Id="rId97" Type="http://schemas.openxmlformats.org/officeDocument/2006/relationships/slide" Target="slides/slide59.xml"/><Relationship Id="rId104" Type="http://schemas.openxmlformats.org/officeDocument/2006/relationships/slide" Target="slides/slide66.xml"/><Relationship Id="rId120" Type="http://schemas.openxmlformats.org/officeDocument/2006/relationships/slide" Target="slides/slide82.xml"/><Relationship Id="rId125" Type="http://schemas.openxmlformats.org/officeDocument/2006/relationships/slide" Target="slides/slide87.xml"/><Relationship Id="rId141" Type="http://schemas.openxmlformats.org/officeDocument/2006/relationships/slide" Target="slides/slide103.xml"/><Relationship Id="rId146" Type="http://schemas.openxmlformats.org/officeDocument/2006/relationships/slide" Target="slides/slide108.xml"/><Relationship Id="rId167" Type="http://schemas.openxmlformats.org/officeDocument/2006/relationships/slide" Target="slides/slide12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33.xml"/><Relationship Id="rId92" Type="http://schemas.openxmlformats.org/officeDocument/2006/relationships/slide" Target="slides/slide54.xml"/><Relationship Id="rId162" Type="http://schemas.openxmlformats.org/officeDocument/2006/relationships/slide" Target="slides/slide124.xml"/><Relationship Id="rId18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2.xml"/><Relationship Id="rId45" Type="http://schemas.openxmlformats.org/officeDocument/2006/relationships/slide" Target="slides/slide7.xml"/><Relationship Id="rId66" Type="http://schemas.openxmlformats.org/officeDocument/2006/relationships/slide" Target="slides/slide28.xml"/><Relationship Id="rId87" Type="http://schemas.openxmlformats.org/officeDocument/2006/relationships/slide" Target="slides/slide49.xml"/><Relationship Id="rId110" Type="http://schemas.openxmlformats.org/officeDocument/2006/relationships/slide" Target="slides/slide72.xml"/><Relationship Id="rId115" Type="http://schemas.openxmlformats.org/officeDocument/2006/relationships/slide" Target="slides/slide77.xml"/><Relationship Id="rId131" Type="http://schemas.openxmlformats.org/officeDocument/2006/relationships/slide" Target="slides/slide93.xml"/><Relationship Id="rId136" Type="http://schemas.openxmlformats.org/officeDocument/2006/relationships/slide" Target="slides/slide98.xml"/><Relationship Id="rId157" Type="http://schemas.openxmlformats.org/officeDocument/2006/relationships/slide" Target="slides/slide119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23.xml"/><Relationship Id="rId82" Type="http://schemas.openxmlformats.org/officeDocument/2006/relationships/slide" Target="slides/slide44.xml"/><Relationship Id="rId152" Type="http://schemas.openxmlformats.org/officeDocument/2006/relationships/slide" Target="slides/slide114.xml"/><Relationship Id="rId173" Type="http://schemas.openxmlformats.org/officeDocument/2006/relationships/slide" Target="slides/slide135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" Target="slides/slide18.xml"/><Relationship Id="rId77" Type="http://schemas.openxmlformats.org/officeDocument/2006/relationships/slide" Target="slides/slide39.xml"/><Relationship Id="rId100" Type="http://schemas.openxmlformats.org/officeDocument/2006/relationships/slide" Target="slides/slide62.xml"/><Relationship Id="rId105" Type="http://schemas.openxmlformats.org/officeDocument/2006/relationships/slide" Target="slides/slide67.xml"/><Relationship Id="rId126" Type="http://schemas.openxmlformats.org/officeDocument/2006/relationships/slide" Target="slides/slide88.xml"/><Relationship Id="rId147" Type="http://schemas.openxmlformats.org/officeDocument/2006/relationships/slide" Target="slides/slide109.xml"/><Relationship Id="rId168" Type="http://schemas.openxmlformats.org/officeDocument/2006/relationships/slide" Target="slides/slide13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3.xml"/><Relationship Id="rId72" Type="http://schemas.openxmlformats.org/officeDocument/2006/relationships/slide" Target="slides/slide34.xml"/><Relationship Id="rId93" Type="http://schemas.openxmlformats.org/officeDocument/2006/relationships/slide" Target="slides/slide55.xml"/><Relationship Id="rId98" Type="http://schemas.openxmlformats.org/officeDocument/2006/relationships/slide" Target="slides/slide60.xml"/><Relationship Id="rId121" Type="http://schemas.openxmlformats.org/officeDocument/2006/relationships/slide" Target="slides/slide83.xml"/><Relationship Id="rId142" Type="http://schemas.openxmlformats.org/officeDocument/2006/relationships/slide" Target="slides/slide104.xml"/><Relationship Id="rId163" Type="http://schemas.openxmlformats.org/officeDocument/2006/relationships/slide" Target="slides/slide125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" Target="slides/slide8.xml"/><Relationship Id="rId67" Type="http://schemas.openxmlformats.org/officeDocument/2006/relationships/slide" Target="slides/slide29.xml"/><Relationship Id="rId116" Type="http://schemas.openxmlformats.org/officeDocument/2006/relationships/slide" Target="slides/slide78.xml"/><Relationship Id="rId137" Type="http://schemas.openxmlformats.org/officeDocument/2006/relationships/slide" Target="slides/slide99.xml"/><Relationship Id="rId158" Type="http://schemas.openxmlformats.org/officeDocument/2006/relationships/slide" Target="slides/slide120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3.xml"/><Relationship Id="rId62" Type="http://schemas.openxmlformats.org/officeDocument/2006/relationships/slide" Target="slides/slide24.xml"/><Relationship Id="rId83" Type="http://schemas.openxmlformats.org/officeDocument/2006/relationships/slide" Target="slides/slide45.xml"/><Relationship Id="rId88" Type="http://schemas.openxmlformats.org/officeDocument/2006/relationships/slide" Target="slides/slide50.xml"/><Relationship Id="rId111" Type="http://schemas.openxmlformats.org/officeDocument/2006/relationships/slide" Target="slides/slide73.xml"/><Relationship Id="rId132" Type="http://schemas.openxmlformats.org/officeDocument/2006/relationships/slide" Target="slides/slide94.xml"/><Relationship Id="rId153" Type="http://schemas.openxmlformats.org/officeDocument/2006/relationships/slide" Target="slides/slide115.xml"/><Relationship Id="rId174" Type="http://schemas.openxmlformats.org/officeDocument/2006/relationships/slide" Target="slides/slide136.xml"/><Relationship Id="rId179" Type="http://schemas.openxmlformats.org/officeDocument/2006/relationships/handoutMaster" Target="handoutMasters/handoutMaster1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" Target="slides/slide19.xml"/><Relationship Id="rId106" Type="http://schemas.openxmlformats.org/officeDocument/2006/relationships/slide" Target="slides/slide68.xml"/><Relationship Id="rId127" Type="http://schemas.openxmlformats.org/officeDocument/2006/relationships/slide" Target="slides/slide89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" Target="slides/slide14.xml"/><Relationship Id="rId73" Type="http://schemas.openxmlformats.org/officeDocument/2006/relationships/slide" Target="slides/slide35.xml"/><Relationship Id="rId78" Type="http://schemas.openxmlformats.org/officeDocument/2006/relationships/slide" Target="slides/slide40.xml"/><Relationship Id="rId94" Type="http://schemas.openxmlformats.org/officeDocument/2006/relationships/slide" Target="slides/slide56.xml"/><Relationship Id="rId99" Type="http://schemas.openxmlformats.org/officeDocument/2006/relationships/slide" Target="slides/slide61.xml"/><Relationship Id="rId101" Type="http://schemas.openxmlformats.org/officeDocument/2006/relationships/slide" Target="slides/slide63.xml"/><Relationship Id="rId122" Type="http://schemas.openxmlformats.org/officeDocument/2006/relationships/slide" Target="slides/slide84.xml"/><Relationship Id="rId143" Type="http://schemas.openxmlformats.org/officeDocument/2006/relationships/slide" Target="slides/slide105.xml"/><Relationship Id="rId148" Type="http://schemas.openxmlformats.org/officeDocument/2006/relationships/slide" Target="slides/slide110.xml"/><Relationship Id="rId164" Type="http://schemas.openxmlformats.org/officeDocument/2006/relationships/slide" Target="slides/slide126.xml"/><Relationship Id="rId169" Type="http://schemas.openxmlformats.org/officeDocument/2006/relationships/slide" Target="slides/slide13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23B7232-710D-494E-88C7-F703C04F40C2}" type="datetimeFigureOut">
              <a:rPr lang="en-US" smtClean="0"/>
              <a:pPr>
                <a:defRPr/>
              </a:pPr>
              <a:t>8/11/2023</a:t>
            </a:fld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96DCEF7-9E9F-4185-8062-A1F4E6576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976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2-27T09:00:24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18281 11684 0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12-27T10:12:27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10815 12106 0,'-25'0'47,"0"25"-32,25 0 1,0-1 15,-25-24-15,25 25-16,25-25 109,0 0-62,0 25-31,-25 0-1,25-25 48,-1 0-1,1 0-30,0 0 30,0 0-62,-25-25 63,25 25-63,-1 0 31,-24-25-31,25 0 16,-25 1-1,0-1 1,0 0-1,-25 25 64,1 0-64,24-25 48,-25 25 62,0 0-94,0 0 47,0 0-47,1 0 1,24 25-17,-25 0 1,0-25 15,25 25 78,-25-25-93,25 24-16,0 1 16,-25-25-1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1E8206-5749-452C-870E-52CFAFB5846C}" type="datetimeFigureOut">
              <a:rPr lang="en-US" smtClean="0"/>
              <a:pPr>
                <a:defRPr/>
              </a:pPr>
              <a:t>8/11/2023</a:t>
            </a:fld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29515144-DAD1-4D30-BCF8-73F71ACED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6957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2819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>
              <a:latin typeface="Arial" pitchFamily="34" charset="0"/>
            </a:endParaRPr>
          </a:p>
        </p:txBody>
      </p:sp>
      <p:sp>
        <p:nvSpPr>
          <p:cNvPr id="162820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31286" indent="-281264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25055" indent="-225011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575077" indent="-225011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25099" indent="-225011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475121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25143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375165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25187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90542307-FDF7-4CAB-9CFB-DA565506363E}" type="slidenum">
              <a:rPr lang="en-US" sz="1200"/>
              <a:pPr eaLnBrk="1" hangingPunct="1"/>
              <a:t>62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21155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31286" indent="-281264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25055" indent="-225011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575077" indent="-225011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25099" indent="-225011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475121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25143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375165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25187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9B2EE44F-90AC-432C-B701-D0F75BE91957}" type="slidenum">
              <a:rPr lang="en-US" sz="1200"/>
              <a:pPr eaLnBrk="1" hangingPunct="1"/>
              <a:t>65</a:t>
            </a:fld>
            <a:endParaRPr lang="en-US" sz="120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Arial" pitchFamily="34" charset="0"/>
              </a:rPr>
              <a:t>So, if change internal points, no effect on the decision boundary</a:t>
            </a:r>
          </a:p>
        </p:txBody>
      </p:sp>
    </p:spTree>
    <p:extLst>
      <p:ext uri="{BB962C8B-B14F-4D97-AF65-F5344CB8AC3E}">
        <p14:creationId xmlns:p14="http://schemas.microsoft.com/office/powerpoint/2010/main" val="3747816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>
              <a:latin typeface="Arial" pitchFamily="34" charset="0"/>
            </a:endParaRPr>
          </a:p>
        </p:txBody>
      </p:sp>
      <p:sp>
        <p:nvSpPr>
          <p:cNvPr id="178180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31286" indent="-281264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25055" indent="-225011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575077" indent="-225011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25099" indent="-225011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475121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25143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375165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25187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0A62117D-63C5-4EF2-A18A-ACCACB07AF37}" type="slidenum">
              <a:rPr lang="en-US" sz="1200"/>
              <a:pPr eaLnBrk="1" hangingPunct="1"/>
              <a:t>72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3095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egnaposto immagine diapositiva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9203" name="Segnaposto note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>
              <a:latin typeface="Arial" pitchFamily="34" charset="0"/>
            </a:endParaRPr>
          </a:p>
        </p:txBody>
      </p:sp>
      <p:sp>
        <p:nvSpPr>
          <p:cNvPr id="179204" name="Segnaposto numero diapositiva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31286" indent="-281264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25055" indent="-225011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575077" indent="-225011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25099" indent="-225011" defTabSz="914108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475121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25143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375165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25187" indent="-225011" defTabSz="91410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FCA70F28-BF9E-4A70-AE86-311182FBFF21}" type="slidenum">
              <a:rPr lang="en-US" sz="1200"/>
              <a:pPr eaLnBrk="1" hangingPunct="1"/>
              <a:t>73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5564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CF17F4D-4696-48FF-B372-B1606F96277B}" type="datetime1">
              <a:rPr lang="en-US" smtClean="0"/>
              <a:t>8/11/2023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3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5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593DD7E-D674-4C29-BA87-30671220063F}" type="datetime1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703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CBB9CB-9449-4DE7-83AF-4CA75AC2B8B1}" type="datetime1">
              <a:rPr lang="en-US" smtClean="0"/>
              <a:t>8/11/2023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A1433-2BD6-474A-B042-E5F0856EF4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78B23240-9A46-45DC-80D8-72E6138EF4CC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70680-1F32-4C1C-9961-28427774F84F}" type="datetime1">
              <a:rPr lang="en-US" smtClean="0"/>
              <a:t>8/11/2023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8A489-38BD-40B0-9083-7E99DA90313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D1DA7-4C84-48B5-AF61-79C72C010C8D}" type="datetime1">
              <a:rPr lang="en-US" smtClean="0"/>
              <a:t>8/11/2023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8CB16-FC74-415F-A778-AFAE7BEAFAF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57619-B5FB-4141-BED6-253329039A20}" type="datetime1">
              <a:rPr lang="en-US" smtClean="0"/>
              <a:t>8/11/2023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B1E71-4690-4FD4-BBCF-A3779CD5256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C4C73-0ADF-41A2-BD03-B97432D06114}" type="datetime1">
              <a:rPr lang="en-US" smtClean="0"/>
              <a:t>8/11/2023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4774-6889-4F3F-87B3-82AF987C97C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2D0A3-E588-4152-92B1-FCB8C85BFA91}" type="datetime1">
              <a:rPr lang="en-US" smtClean="0"/>
              <a:t>8/11/2023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715D1-A74F-4481-8AFF-0CF19F1A422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AB317-05C2-4849-8D2E-159B0A13DD45}" type="datetime1">
              <a:rPr lang="en-US" smtClean="0"/>
              <a:t>8/11/2023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36656-7811-4E10-ABA8-C743BA19F43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CE7F5-51D4-44E9-BF4E-3198249D1DA1}" type="datetime1">
              <a:rPr lang="en-US" smtClean="0"/>
              <a:t>8/11/2023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E505A-A9CD-4645-BB6F-663BC8294A5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0E1A4-AB99-4782-B3D7-3880BFEA1DCF}" type="datetime1">
              <a:rPr lang="en-US" smtClean="0"/>
              <a:t>8/11/2023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21827-D599-4054-9CED-35F966873CD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CB96B0-FACA-47ED-A6A1-24DE099EE332}" type="datetime1">
              <a:rPr lang="en-US" smtClean="0"/>
              <a:t>8/11/2023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2A46-881B-4CE5-A377-400F5AC575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243C1-E6E3-41F9-9EBC-26716E593BEC}" type="datetime1">
              <a:rPr lang="en-US" smtClean="0"/>
              <a:t>8/11/2023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FCE0F-DF2D-4465-B568-7505733AD93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 smtClean="0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 smtClean="0"/>
            </a:lvl1pPr>
          </a:lstStyle>
          <a:p>
            <a:pPr>
              <a:defRPr/>
            </a:pPr>
            <a:fld id="{578891D9-9DBF-4503-8954-7823A473F5F2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02518-6CAE-442A-8EC9-848C14A8239C}" type="datetime1">
              <a:rPr lang="en-US" smtClean="0"/>
              <a:t>8/11/2023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54B72-864B-4419-8417-A1CD80834F1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00EA5-16EA-4B09-8078-C1010747D54F}" type="datetime1">
              <a:rPr lang="en-US" smtClean="0"/>
              <a:t>8/11/2023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C4AA0-627E-417E-B63D-B3DF9B458D2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4D26F-1823-44DC-9239-DC90B81E2C3B}" type="datetime1">
              <a:rPr lang="en-US" smtClean="0"/>
              <a:t>8/11/2023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947CB-2DD6-480A-BB8A-9DB725A59B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D4F59F-99CC-4933-9586-F5443B0AEBDC}" type="datetime1">
              <a:rPr lang="en-US" smtClean="0"/>
              <a:t>8/11/2023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44F58-842A-4939-AD5D-04575B8B76C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1EFC80-A07D-49E3-BAC4-4EDB2D9E0480}" type="datetime1">
              <a:rPr lang="en-US" smtClean="0"/>
              <a:t>8/11/2023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2B2FC-FC80-4EAE-B114-A316EDBA5B6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CAD18-17D4-499A-A1B6-87A45F16711F}" type="datetime1">
              <a:rPr lang="en-US" smtClean="0"/>
              <a:t>8/11/2023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3D8C1-C48A-434B-B05D-32EFC992A06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7D080-28AA-4A5A-B16F-A7A03E196618}" type="datetime1">
              <a:rPr lang="en-US" smtClean="0"/>
              <a:t>8/11/2023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C52F0-3AC6-4B70-9B7C-80128C5BC8D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E1FFB2-8177-4BED-9DFA-33E9AEFFB0C4}" type="datetime1">
              <a:rPr lang="en-US" smtClean="0"/>
              <a:t>8/11/2023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4F594-7693-4705-8E88-CEADBE86DA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EAAE2-85A4-43C5-BB77-2717BFF9D651}" type="datetime1">
              <a:rPr lang="en-US" smtClean="0"/>
              <a:t>8/11/2023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06891-6D43-46F3-BFF0-1270190D4E6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CB8B1E0-F22B-4A8F-9B5F-BF9893B5ABD8}" type="datetime1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584C6A3-7CCD-4C85-B025-7257B7982604}" type="datetime1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F874284-52B8-4470-BDD8-4ADED48827A4}" type="datetime1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5A6D408-3886-45AE-87AA-FE4F4DD13316}" type="datetime1">
              <a:rPr lang="en-US" smtClean="0"/>
              <a:t>8/11/2023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593DD7E-D674-4C29-BA87-30671220063F}" type="datetime1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CF17F4D-4696-48FF-B372-B1606F96277B}" type="datetime1">
              <a:rPr lang="en-US" smtClean="0"/>
              <a:t>8/11/2023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6FB00BD-2A3E-405A-924C-959BC25F82CE}" type="datetime1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61E31B3-1A8E-48F2-BF0B-FF8F2A0CCD74}" type="datetime1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B9B2037-4F83-45AB-A8AE-5B592BBCAE9F}" type="datetime1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509AD5F-0A31-424D-AB9D-62B102033000}" type="datetime1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17F44B5-105B-4EE8-BC8A-AF6D66C6DE3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4042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CC144D9-EA27-4930-A766-1E0286FE12C6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8616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69611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2352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0638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82163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55820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42428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36243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57308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56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395935"/>
            <a:ext cx="807211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1623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30674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6287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52084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4212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49976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3637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36122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52991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038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8589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876710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79211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08449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39667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67317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11051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3792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008013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3610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996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7543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705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536333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8/11/2023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2617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56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57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58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59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60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61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62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63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64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6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66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67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68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69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70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71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72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73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74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7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76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77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78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79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80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81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82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83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8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52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53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54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4A149CE-A26C-4113-98AE-9143637F4EE9}" type="datetime1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DB935C-A2BB-404C-A6C5-67E906802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1" r:id="rId12"/>
    <p:sldLayoutId id="2147483923" r:id="rId13"/>
    <p:sldLayoutId id="2147483924" r:id="rId14"/>
    <p:sldLayoutId id="2147483925" r:id="rId15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5997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325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6438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984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90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614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78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5558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50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2349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68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8519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561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099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38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3030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211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875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107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185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4100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01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102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637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977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870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1880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41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778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569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580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5511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15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22" r:id="rId12"/>
    <p:sldLayoutId id="2147483926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718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27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723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027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361264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86674"/>
            <a:ext cx="7973695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33333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D8BD707-D9CF-40AE-B4C6-C98DA3205C09}" type="datetimeFigureOut">
              <a:rPr lang="en-US" sz="180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8/11/2023</a:t>
            </a:fld>
            <a:endParaRPr lang="en-US" sz="18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3590" y="6447113"/>
            <a:ext cx="22860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F8F8F"/>
                </a:solidFill>
                <a:latin typeface="Times New Roman"/>
                <a:cs typeface="Times New Roman"/>
              </a:defRPr>
            </a:lvl1pPr>
          </a:lstStyle>
          <a:p>
            <a:pPr marL="38100" fontAlgn="auto">
              <a:lnSpc>
                <a:spcPts val="1410"/>
              </a:lnSpc>
              <a:spcBef>
                <a:spcPts val="0"/>
              </a:spcBef>
              <a:spcAft>
                <a:spcPts val="0"/>
              </a:spcAft>
            </a:pPr>
            <a:fld id="{81D60167-4931-47E6-BA6A-407CBD079E47}" type="slidenum">
              <a:rPr dirty="0"/>
              <a:pPr marL="38100" fontAlgn="auto">
                <a:lnSpc>
                  <a:spcPts val="141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1719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en.wikipedia.org/wiki/Positive-semidefinite_matrix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9.wmf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9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9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deep-math-machine-learning-ai/chapter-3-support-vector-machine-with-math-47d6193c82be" TargetMode="External"/><Relationship Id="rId3" Type="http://schemas.openxmlformats.org/officeDocument/2006/relationships/hyperlink" Target="https://www.coursera.org/learn/machine-learning/home/week/7" TargetMode="External"/><Relationship Id="rId7" Type="http://schemas.openxmlformats.org/officeDocument/2006/relationships/hyperlink" Target="https://www.sciencedirect.com/science/article/abs/pii/S0893608006002796" TargetMode="External"/><Relationship Id="rId2" Type="http://schemas.openxmlformats.org/officeDocument/2006/relationships/hyperlink" Target="http://www.cs.utexas.edu/users/mooney/cs391L/" TargetMode="Externa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tats.stackexchange.com/questions/30042/neural-networks-vs-support-vector-machines-are-the-second-definitely-superior" TargetMode="External"/><Relationship Id="rId5" Type="http://schemas.openxmlformats.org/officeDocument/2006/relationships/hyperlink" Target="https://www.youtube.com/watch?time_continue=1&amp;v=_PwhiWxHK8o" TargetMode="External"/><Relationship Id="rId4" Type="http://schemas.openxmlformats.org/officeDocument/2006/relationships/hyperlink" Target="https://data-flair.training/blogs/svm-kernel-functions/" TargetMode="External"/><Relationship Id="rId9" Type="http://schemas.openxmlformats.org/officeDocument/2006/relationships/hyperlink" Target="https://www.youtube.com/watch?v=Qc5IyLW_hns" TargetMode="Externa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30.emf"/><Relationship Id="rId1" Type="http://schemas.openxmlformats.org/officeDocument/2006/relationships/slideLayout" Target="../slideLayouts/slideLayout44.xml"/><Relationship Id="rId6" Type="http://schemas.openxmlformats.org/officeDocument/2006/relationships/customXml" Target="../ink/ink1.xml"/><Relationship Id="rId5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addle_point" TargetMode="Externa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agrange_multipliers" TargetMode="External"/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4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9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deep-math-machine-learning-ai/chapter-3-support-vector-machine-with-math-47d6193c82be" TargetMode="External"/><Relationship Id="rId3" Type="http://schemas.openxmlformats.org/officeDocument/2006/relationships/hyperlink" Target="https://www.coursera.org/learn/machine-learning/home/week/7" TargetMode="External"/><Relationship Id="rId7" Type="http://schemas.openxmlformats.org/officeDocument/2006/relationships/hyperlink" Target="https://www.sciencedirect.com/science/article/abs/pii/S0893608006002796" TargetMode="External"/><Relationship Id="rId2" Type="http://schemas.openxmlformats.org/officeDocument/2006/relationships/hyperlink" Target="http://www.cs.utexas.edu/users/mooney/cs391L/" TargetMode="Externa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stats.stackexchange.com/questions/30042/neural-networks-vs-support-vector-machines-are-the-second-definitely-superior" TargetMode="External"/><Relationship Id="rId5" Type="http://schemas.openxmlformats.org/officeDocument/2006/relationships/hyperlink" Target="https://www.youtube.com/watch?time_continue=1&amp;v=_PwhiWxHK8o" TargetMode="External"/><Relationship Id="rId4" Type="http://schemas.openxmlformats.org/officeDocument/2006/relationships/hyperlink" Target="https://data-flair.training/blogs/svm-kernel-functions/" TargetMode="External"/><Relationship Id="rId9" Type="http://schemas.openxmlformats.org/officeDocument/2006/relationships/hyperlink" Target="https://www.youtube.com/watch?v=Qc5IyLW_hns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5.xml"/><Relationship Id="rId7" Type="http://schemas.openxmlformats.org/officeDocument/2006/relationships/image" Target="../media/image4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50.png"/><Relationship Id="rId4" Type="http://schemas.openxmlformats.org/officeDocument/2006/relationships/tags" Target="../tags/tag6.xml"/><Relationship Id="rId9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9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6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1524000" y="3810000"/>
            <a:ext cx="7467600" cy="1524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  <a:latin typeface="+mn-lt"/>
              </a:rPr>
              <a:t>Support Vector Machines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690948" y="4926874"/>
            <a:ext cx="5943600" cy="1143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Dr. </a:t>
            </a:r>
            <a:r>
              <a:rPr lang="en-US" sz="2800" dirty="0" err="1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Sugata</a:t>
            </a:r>
            <a:r>
              <a:rPr lang="en-US" sz="2800" dirty="0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Ghosal</a:t>
            </a:r>
            <a:endParaRPr lang="en-US" sz="2800" dirty="0" smtClean="0">
              <a:solidFill>
                <a:schemeClr val="bg1"/>
              </a:solidFill>
              <a:latin typeface="+mn-lt"/>
              <a:cs typeface="Courier New" pitchFamily="49" charset="0"/>
            </a:endParaRPr>
          </a:p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sugata.ghosal@pilani.bits-pilani.ac.in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Large margin and support vectors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" y="1571625"/>
            <a:ext cx="71913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2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59410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Constructing </a:t>
            </a:r>
            <a:r>
              <a:rPr spc="-5" dirty="0"/>
              <a:t>New</a:t>
            </a:r>
            <a:r>
              <a:rPr spc="-65" dirty="0"/>
              <a:t> </a:t>
            </a:r>
            <a:r>
              <a:rPr spc="-15" dirty="0"/>
              <a:t>Kernels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100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10540" y="1443021"/>
            <a:ext cx="8633460" cy="4881593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38100" fontAlgn="auto">
              <a:spcBef>
                <a:spcPts val="1430"/>
              </a:spcBef>
              <a:spcAft>
                <a:spcPts val="0"/>
              </a:spcAft>
            </a:pPr>
            <a:r>
              <a:rPr sz="2400" spc="-60" dirty="0">
                <a:solidFill>
                  <a:srgbClr val="333333"/>
                </a:solidFill>
                <a:latin typeface="Carlito"/>
                <a:cs typeface="Carlito"/>
              </a:rPr>
              <a:t>You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can construct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new </a:t>
            </a:r>
            <a:r>
              <a:rPr sz="2400" spc="-15" dirty="0">
                <a:solidFill>
                  <a:srgbClr val="333333"/>
                </a:solidFill>
                <a:latin typeface="Carlito"/>
                <a:cs typeface="Carlito"/>
              </a:rPr>
              <a:t>kernels </a:t>
            </a:r>
            <a:r>
              <a:rPr sz="2400" i="1" spc="-5" dirty="0">
                <a:solidFill>
                  <a:srgbClr val="333333"/>
                </a:solidFill>
                <a:latin typeface="Carlito"/>
                <a:cs typeface="Carlito"/>
              </a:rPr>
              <a:t>k’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(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400" b="1" spc="10" dirty="0">
                <a:solidFill>
                  <a:srgbClr val="333333"/>
                </a:solidFill>
                <a:latin typeface="Carlito"/>
                <a:cs typeface="Carlito"/>
              </a:rPr>
              <a:t>x’</a:t>
            </a:r>
            <a:r>
              <a:rPr sz="2400" spc="10" dirty="0">
                <a:solidFill>
                  <a:srgbClr val="333333"/>
                </a:solidFill>
                <a:latin typeface="Carlito"/>
                <a:cs typeface="Carlito"/>
              </a:rPr>
              <a:t>) </a:t>
            </a:r>
            <a:r>
              <a:rPr sz="2400" spc="-15" dirty="0">
                <a:solidFill>
                  <a:srgbClr val="333333"/>
                </a:solidFill>
                <a:latin typeface="Carlito"/>
                <a:cs typeface="Carlito"/>
              </a:rPr>
              <a:t>from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existing</a:t>
            </a:r>
            <a:r>
              <a:rPr sz="2400" spc="3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ones: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952500" marR="3457575" indent="-457200" fontAlgn="auto">
              <a:lnSpc>
                <a:spcPct val="145200"/>
              </a:lnSpc>
              <a:spcBef>
                <a:spcPts val="25"/>
              </a:spcBef>
              <a:spcAft>
                <a:spcPts val="0"/>
              </a:spcAft>
              <a:buFont typeface="Arial"/>
              <a:buChar char="–"/>
              <a:tabLst>
                <a:tab pos="780415" algn="l"/>
                <a:tab pos="781050" algn="l"/>
              </a:tabLst>
            </a:pP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Multiplying </a:t>
            </a:r>
            <a:r>
              <a:rPr sz="2200" i="1" spc="-5" dirty="0">
                <a:solidFill>
                  <a:srgbClr val="333333"/>
                </a:solidFill>
                <a:latin typeface="Carlito"/>
                <a:cs typeface="Carlito"/>
              </a:rPr>
              <a:t>k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(</a:t>
            </a:r>
            <a:r>
              <a:rPr sz="22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200" b="1" spc="10" dirty="0">
                <a:solidFill>
                  <a:srgbClr val="333333"/>
                </a:solidFill>
                <a:latin typeface="Carlito"/>
                <a:cs typeface="Carlito"/>
              </a:rPr>
              <a:t>x’</a:t>
            </a:r>
            <a:r>
              <a:rPr sz="2200" spc="10" dirty="0">
                <a:solidFill>
                  <a:srgbClr val="333333"/>
                </a:solidFill>
                <a:latin typeface="Carlito"/>
                <a:cs typeface="Carlito"/>
              </a:rPr>
              <a:t>) </a:t>
            </a: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by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constant </a:t>
            </a:r>
            <a:r>
              <a:rPr sz="2200" i="1" dirty="0">
                <a:solidFill>
                  <a:srgbClr val="333333"/>
                </a:solidFill>
                <a:latin typeface="Carlito"/>
                <a:cs typeface="Carlito"/>
              </a:rPr>
              <a:t>c </a:t>
            </a:r>
            <a:r>
              <a:rPr sz="2200" i="1" dirty="0">
                <a:solidFill>
                  <a:srgbClr val="3366CC"/>
                </a:solidFill>
                <a:latin typeface="Carlito"/>
                <a:cs typeface="Carlito"/>
              </a:rPr>
              <a:t> </a:t>
            </a:r>
            <a:r>
              <a:rPr sz="2200" i="1" spc="-5" dirty="0">
                <a:solidFill>
                  <a:srgbClr val="3366CC"/>
                </a:solidFill>
                <a:latin typeface="Carlito"/>
                <a:cs typeface="Carlito"/>
              </a:rPr>
              <a:t>ck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200" b="1" spc="-5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, </a:t>
            </a:r>
            <a:r>
              <a:rPr sz="2200" b="1" spc="10" dirty="0">
                <a:solidFill>
                  <a:srgbClr val="3366CC"/>
                </a:solidFill>
                <a:latin typeface="Carlito"/>
                <a:cs typeface="Carlito"/>
              </a:rPr>
              <a:t>x’</a:t>
            </a:r>
            <a:r>
              <a:rPr sz="2200" spc="10" dirty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endParaRPr sz="22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781050" indent="-285750" fontAlgn="auto">
              <a:spcBef>
                <a:spcPts val="1230"/>
              </a:spcBef>
              <a:spcAft>
                <a:spcPts val="0"/>
              </a:spcAft>
              <a:buFont typeface="Arial"/>
              <a:buChar char="–"/>
              <a:tabLst>
                <a:tab pos="780415" algn="l"/>
                <a:tab pos="781050" algn="l"/>
              </a:tabLst>
            </a:pP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Multiplying </a:t>
            </a:r>
            <a:r>
              <a:rPr sz="2200" i="1" spc="-5" dirty="0">
                <a:solidFill>
                  <a:srgbClr val="333333"/>
                </a:solidFill>
                <a:latin typeface="Carlito"/>
                <a:cs typeface="Carlito"/>
              </a:rPr>
              <a:t>k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(</a:t>
            </a:r>
            <a:r>
              <a:rPr sz="22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200" b="1" spc="10" dirty="0">
                <a:solidFill>
                  <a:srgbClr val="333333"/>
                </a:solidFill>
                <a:latin typeface="Carlito"/>
                <a:cs typeface="Carlito"/>
              </a:rPr>
              <a:t>x’</a:t>
            </a:r>
            <a:r>
              <a:rPr sz="2200" spc="10" dirty="0">
                <a:solidFill>
                  <a:srgbClr val="333333"/>
                </a:solidFill>
                <a:latin typeface="Carlito"/>
                <a:cs typeface="Carlito"/>
              </a:rPr>
              <a:t>) </a:t>
            </a: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by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function </a:t>
            </a:r>
            <a:r>
              <a:rPr sz="2200" i="1" dirty="0">
                <a:solidFill>
                  <a:srgbClr val="333333"/>
                </a:solidFill>
                <a:latin typeface="Carlito"/>
                <a:cs typeface="Carlito"/>
              </a:rPr>
              <a:t>f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applied </a:t>
            </a: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200" b="1" dirty="0">
                <a:solidFill>
                  <a:srgbClr val="333333"/>
                </a:solidFill>
                <a:latin typeface="Carlito"/>
                <a:cs typeface="Carlito"/>
              </a:rPr>
              <a:t>x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and</a:t>
            </a:r>
            <a:r>
              <a:rPr sz="2200" spc="2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200" b="1" spc="35" dirty="0">
                <a:solidFill>
                  <a:srgbClr val="333333"/>
                </a:solidFill>
                <a:latin typeface="Carlito"/>
                <a:cs typeface="Carlito"/>
              </a:rPr>
              <a:t>x’</a:t>
            </a:r>
            <a:endParaRPr sz="22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952500" fontAlgn="auto">
              <a:spcBef>
                <a:spcPts val="1190"/>
              </a:spcBef>
              <a:spcAft>
                <a:spcPts val="0"/>
              </a:spcAft>
            </a:pPr>
            <a:r>
              <a:rPr sz="2200" i="1" spc="-5" dirty="0">
                <a:solidFill>
                  <a:srgbClr val="3366CC"/>
                </a:solidFill>
                <a:latin typeface="Carlito"/>
                <a:cs typeface="Carlito"/>
              </a:rPr>
              <a:t>f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200" b="1" spc="-5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r>
              <a:rPr sz="2200" i="1" spc="-5" dirty="0">
                <a:solidFill>
                  <a:srgbClr val="3366CC"/>
                </a:solidFill>
                <a:latin typeface="Carlito"/>
                <a:cs typeface="Carlito"/>
              </a:rPr>
              <a:t>k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200" b="1" spc="-5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, </a:t>
            </a:r>
            <a:r>
              <a:rPr sz="2200" b="1" spc="5" dirty="0">
                <a:solidFill>
                  <a:srgbClr val="3366CC"/>
                </a:solidFill>
                <a:latin typeface="Carlito"/>
                <a:cs typeface="Carlito"/>
              </a:rPr>
              <a:t>x’</a:t>
            </a:r>
            <a:r>
              <a:rPr sz="2200" spc="5" dirty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r>
              <a:rPr sz="2200" i="1" spc="5" dirty="0">
                <a:solidFill>
                  <a:srgbClr val="3366CC"/>
                </a:solidFill>
                <a:latin typeface="Carlito"/>
                <a:cs typeface="Carlito"/>
              </a:rPr>
              <a:t>f</a:t>
            </a:r>
            <a:r>
              <a:rPr sz="2200" spc="5" dirty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200" b="1" spc="5" dirty="0">
                <a:solidFill>
                  <a:srgbClr val="3366CC"/>
                </a:solidFill>
                <a:latin typeface="Carlito"/>
                <a:cs typeface="Carlito"/>
              </a:rPr>
              <a:t>x’</a:t>
            </a:r>
            <a:r>
              <a:rPr sz="2200" spc="5" dirty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endParaRPr sz="22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781050" indent="-285750" fontAlgn="auto">
              <a:spcBef>
                <a:spcPts val="1195"/>
              </a:spcBef>
              <a:spcAft>
                <a:spcPts val="0"/>
              </a:spcAft>
              <a:buFont typeface="Arial"/>
              <a:buChar char="–"/>
              <a:tabLst>
                <a:tab pos="780415" algn="l"/>
                <a:tab pos="781050" algn="l"/>
              </a:tabLst>
            </a:pP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Applying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polynomial (with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non-negative </a:t>
            </a: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coefficients)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200" i="1" spc="-5" dirty="0">
                <a:solidFill>
                  <a:srgbClr val="333333"/>
                </a:solidFill>
                <a:latin typeface="Carlito"/>
                <a:cs typeface="Carlito"/>
              </a:rPr>
              <a:t>k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(</a:t>
            </a:r>
            <a:r>
              <a:rPr sz="22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,</a:t>
            </a:r>
            <a:r>
              <a:rPr sz="2200" spc="6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200" b="1" spc="10" dirty="0">
                <a:solidFill>
                  <a:srgbClr val="333333"/>
                </a:solidFill>
                <a:latin typeface="Carlito"/>
                <a:cs typeface="Carlito"/>
              </a:rPr>
              <a:t>x’</a:t>
            </a:r>
            <a:r>
              <a:rPr sz="2200" spc="10" dirty="0">
                <a:solidFill>
                  <a:srgbClr val="333333"/>
                </a:solidFill>
                <a:latin typeface="Carlito"/>
                <a:cs typeface="Carlito"/>
              </a:rPr>
              <a:t>)</a:t>
            </a:r>
            <a:endParaRPr sz="22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952500" fontAlgn="auto">
              <a:spcBef>
                <a:spcPts val="1195"/>
              </a:spcBef>
              <a:spcAft>
                <a:spcPts val="0"/>
              </a:spcAft>
            </a:pPr>
            <a:r>
              <a:rPr sz="2200" i="1" dirty="0">
                <a:solidFill>
                  <a:srgbClr val="3366CC"/>
                </a:solidFill>
                <a:latin typeface="Carlito"/>
                <a:cs typeface="Carlito"/>
              </a:rPr>
              <a:t>P</a:t>
            </a:r>
            <a:r>
              <a:rPr sz="2200" dirty="0">
                <a:solidFill>
                  <a:srgbClr val="3366CC"/>
                </a:solidFill>
                <a:latin typeface="Carlito"/>
                <a:cs typeface="Carlito"/>
              </a:rPr>
              <a:t>( </a:t>
            </a:r>
            <a:r>
              <a:rPr sz="2200" i="1" spc="-5" dirty="0">
                <a:solidFill>
                  <a:srgbClr val="3366CC"/>
                </a:solidFill>
                <a:latin typeface="Carlito"/>
                <a:cs typeface="Carlito"/>
              </a:rPr>
              <a:t>k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200" b="1" spc="-5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, </a:t>
            </a:r>
            <a:r>
              <a:rPr sz="2200" b="1" spc="10" dirty="0">
                <a:solidFill>
                  <a:srgbClr val="3366CC"/>
                </a:solidFill>
                <a:latin typeface="Carlito"/>
                <a:cs typeface="Carlito"/>
              </a:rPr>
              <a:t>x’</a:t>
            </a:r>
            <a:r>
              <a:rPr sz="2200" spc="10" dirty="0">
                <a:solidFill>
                  <a:srgbClr val="3366CC"/>
                </a:solidFill>
                <a:latin typeface="Carlito"/>
                <a:cs typeface="Carlito"/>
              </a:rPr>
              <a:t>) </a:t>
            </a:r>
            <a:r>
              <a:rPr sz="2200" dirty="0">
                <a:solidFill>
                  <a:srgbClr val="3366CC"/>
                </a:solidFill>
                <a:latin typeface="Carlito"/>
                <a:cs typeface="Carlito"/>
              </a:rPr>
              <a:t>) 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with </a:t>
            </a:r>
            <a:r>
              <a:rPr sz="2200" i="1" dirty="0">
                <a:solidFill>
                  <a:srgbClr val="3366CC"/>
                </a:solidFill>
                <a:latin typeface="Carlito"/>
                <a:cs typeface="Carlito"/>
              </a:rPr>
              <a:t>P</a:t>
            </a:r>
            <a:r>
              <a:rPr sz="2200" dirty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200" i="1" dirty="0">
                <a:solidFill>
                  <a:srgbClr val="3366CC"/>
                </a:solidFill>
                <a:latin typeface="Carlito"/>
                <a:cs typeface="Carlito"/>
              </a:rPr>
              <a:t>z</a:t>
            </a:r>
            <a:r>
              <a:rPr sz="2200" dirty="0">
                <a:solidFill>
                  <a:srgbClr val="3366CC"/>
                </a:solidFill>
                <a:latin typeface="Carlito"/>
                <a:cs typeface="Carlito"/>
              </a:rPr>
              <a:t>) = 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∑</a:t>
            </a:r>
            <a:r>
              <a:rPr sz="2175" i="1" spc="-7" baseline="-21072" dirty="0">
                <a:solidFill>
                  <a:srgbClr val="3366CC"/>
                </a:solidFill>
                <a:latin typeface="Carlito"/>
                <a:cs typeface="Carlito"/>
              </a:rPr>
              <a:t>i </a:t>
            </a:r>
            <a:r>
              <a:rPr sz="2200" i="1" dirty="0">
                <a:solidFill>
                  <a:srgbClr val="3366CC"/>
                </a:solidFill>
                <a:latin typeface="Carlito"/>
                <a:cs typeface="Carlito"/>
              </a:rPr>
              <a:t>a</a:t>
            </a:r>
            <a:r>
              <a:rPr sz="2175" i="1" baseline="-21072" dirty="0">
                <a:solidFill>
                  <a:srgbClr val="3366CC"/>
                </a:solidFill>
                <a:latin typeface="Carlito"/>
                <a:cs typeface="Carlito"/>
              </a:rPr>
              <a:t>i</a:t>
            </a:r>
            <a:r>
              <a:rPr sz="2200" i="1" dirty="0">
                <a:solidFill>
                  <a:srgbClr val="3366CC"/>
                </a:solidFill>
                <a:latin typeface="Carlito"/>
                <a:cs typeface="Carlito"/>
              </a:rPr>
              <a:t>z</a:t>
            </a:r>
            <a:r>
              <a:rPr sz="2175" i="1" baseline="24904" dirty="0">
                <a:solidFill>
                  <a:srgbClr val="3366CC"/>
                </a:solidFill>
                <a:latin typeface="Carlito"/>
                <a:cs typeface="Carlito"/>
              </a:rPr>
              <a:t>i 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and</a:t>
            </a:r>
            <a:r>
              <a:rPr sz="2200" spc="-165" dirty="0">
                <a:solidFill>
                  <a:srgbClr val="3366CC"/>
                </a:solidFill>
                <a:latin typeface="Carlito"/>
                <a:cs typeface="Carlito"/>
              </a:rPr>
              <a:t> </a:t>
            </a:r>
            <a:r>
              <a:rPr sz="2200" i="1" spc="-5" dirty="0">
                <a:solidFill>
                  <a:srgbClr val="3366CC"/>
                </a:solidFill>
                <a:latin typeface="Carlito"/>
                <a:cs typeface="Carlito"/>
              </a:rPr>
              <a:t>a</a:t>
            </a:r>
            <a:r>
              <a:rPr sz="2175" i="1" spc="-7" baseline="-21072" dirty="0">
                <a:solidFill>
                  <a:srgbClr val="3366CC"/>
                </a:solidFill>
                <a:latin typeface="Carlito"/>
                <a:cs typeface="Carlito"/>
              </a:rPr>
              <a:t>i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≥0</a:t>
            </a:r>
            <a:endParaRPr sz="22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952500" marR="4788535" indent="-457200" fontAlgn="auto">
              <a:lnSpc>
                <a:spcPts val="3870"/>
              </a:lnSpc>
              <a:spcBef>
                <a:spcPts val="295"/>
              </a:spcBef>
              <a:spcAft>
                <a:spcPts val="0"/>
              </a:spcAft>
              <a:buFont typeface="Arial"/>
              <a:buChar char="–"/>
              <a:tabLst>
                <a:tab pos="780415" algn="l"/>
                <a:tab pos="781050" algn="l"/>
              </a:tabLst>
            </a:pP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Exponentiating </a:t>
            </a:r>
            <a:r>
              <a:rPr sz="2200" i="1" spc="-5" dirty="0">
                <a:solidFill>
                  <a:srgbClr val="333333"/>
                </a:solidFill>
                <a:latin typeface="Carlito"/>
                <a:cs typeface="Carlito"/>
              </a:rPr>
              <a:t>k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(</a:t>
            </a:r>
            <a:r>
              <a:rPr sz="22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200" b="1" spc="10" dirty="0">
                <a:solidFill>
                  <a:srgbClr val="333333"/>
                </a:solidFill>
                <a:latin typeface="Carlito"/>
                <a:cs typeface="Carlito"/>
              </a:rPr>
              <a:t>x’</a:t>
            </a:r>
            <a:r>
              <a:rPr sz="2200" spc="10" dirty="0">
                <a:solidFill>
                  <a:srgbClr val="333333"/>
                </a:solidFill>
                <a:latin typeface="Carlito"/>
                <a:cs typeface="Carlito"/>
              </a:rPr>
              <a:t>) </a:t>
            </a:r>
            <a:r>
              <a:rPr sz="2200" spc="10" dirty="0">
                <a:solidFill>
                  <a:srgbClr val="3366CC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3366CC"/>
                </a:solidFill>
                <a:latin typeface="Carlito"/>
                <a:cs typeface="Carlito"/>
              </a:rPr>
              <a:t>exp(</a:t>
            </a:r>
            <a:r>
              <a:rPr sz="2200" i="1" spc="-10" dirty="0">
                <a:solidFill>
                  <a:srgbClr val="3366CC"/>
                </a:solidFill>
                <a:latin typeface="Carlito"/>
                <a:cs typeface="Carlito"/>
              </a:rPr>
              <a:t>k</a:t>
            </a:r>
            <a:r>
              <a:rPr sz="2200" spc="-10" dirty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200" b="1" spc="-10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200" spc="-10" dirty="0">
                <a:solidFill>
                  <a:srgbClr val="3366CC"/>
                </a:solidFill>
                <a:latin typeface="Carlito"/>
                <a:cs typeface="Carlito"/>
              </a:rPr>
              <a:t>,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 </a:t>
            </a:r>
            <a:r>
              <a:rPr sz="2200" b="1" spc="5" dirty="0">
                <a:solidFill>
                  <a:srgbClr val="3366CC"/>
                </a:solidFill>
                <a:latin typeface="Carlito"/>
                <a:cs typeface="Carlito"/>
              </a:rPr>
              <a:t>x’</a:t>
            </a:r>
            <a:r>
              <a:rPr sz="2200" spc="5" dirty="0">
                <a:solidFill>
                  <a:srgbClr val="3366CC"/>
                </a:solidFill>
                <a:latin typeface="Carlito"/>
                <a:cs typeface="Carlito"/>
              </a:rPr>
              <a:t>))</a:t>
            </a:r>
            <a:endParaRPr sz="22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95935"/>
            <a:ext cx="60934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Constructing New </a:t>
            </a:r>
            <a:r>
              <a:rPr sz="3600" spc="-15" dirty="0"/>
              <a:t>Kernels</a:t>
            </a:r>
            <a:r>
              <a:rPr sz="3600" spc="-10" dirty="0"/>
              <a:t> </a:t>
            </a:r>
            <a:r>
              <a:rPr sz="3600" spc="-5" dirty="0"/>
              <a:t>(2)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10540" y="1438003"/>
            <a:ext cx="8121650" cy="217360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81000" indent="-342900" fontAlgn="auto">
              <a:spcBef>
                <a:spcPts val="900"/>
              </a:spcBef>
              <a:spcAft>
                <a:spcPts val="0"/>
              </a:spcAft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sz="2600" spc="-70" dirty="0">
                <a:solidFill>
                  <a:srgbClr val="333333"/>
                </a:solidFill>
                <a:latin typeface="Carlito"/>
                <a:cs typeface="Carlito"/>
              </a:rPr>
              <a:t>You </a:t>
            </a:r>
            <a:r>
              <a:rPr sz="2600" spc="-10" dirty="0">
                <a:solidFill>
                  <a:srgbClr val="333333"/>
                </a:solidFill>
                <a:latin typeface="Carlito"/>
                <a:cs typeface="Carlito"/>
              </a:rPr>
              <a:t>can construct </a:t>
            </a:r>
            <a:r>
              <a:rPr sz="2600" i="1" dirty="0">
                <a:solidFill>
                  <a:srgbClr val="333333"/>
                </a:solidFill>
                <a:latin typeface="Carlito"/>
                <a:cs typeface="Carlito"/>
              </a:rPr>
              <a:t>k’</a:t>
            </a:r>
            <a:r>
              <a:rPr sz="2600" dirty="0">
                <a:solidFill>
                  <a:srgbClr val="333333"/>
                </a:solidFill>
                <a:latin typeface="Carlito"/>
                <a:cs typeface="Carlito"/>
              </a:rPr>
              <a:t>(</a:t>
            </a:r>
            <a:r>
              <a:rPr sz="2600"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600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600" b="1" spc="15" dirty="0">
                <a:solidFill>
                  <a:srgbClr val="333333"/>
                </a:solidFill>
                <a:latin typeface="Carlito"/>
                <a:cs typeface="Carlito"/>
              </a:rPr>
              <a:t>x’</a:t>
            </a:r>
            <a:r>
              <a:rPr sz="2600" spc="15" dirty="0">
                <a:solidFill>
                  <a:srgbClr val="333333"/>
                </a:solidFill>
                <a:latin typeface="Carlito"/>
                <a:cs typeface="Carlito"/>
              </a:rPr>
              <a:t>) </a:t>
            </a:r>
            <a:r>
              <a:rPr sz="2600" spc="-15" dirty="0">
                <a:solidFill>
                  <a:srgbClr val="333333"/>
                </a:solidFill>
                <a:latin typeface="Carlito"/>
                <a:cs typeface="Carlito"/>
              </a:rPr>
              <a:t>from </a:t>
            </a:r>
            <a:r>
              <a:rPr sz="2600" i="1" dirty="0">
                <a:solidFill>
                  <a:srgbClr val="333333"/>
                </a:solidFill>
                <a:latin typeface="Carlito"/>
                <a:cs typeface="Carlito"/>
              </a:rPr>
              <a:t>k</a:t>
            </a:r>
            <a:r>
              <a:rPr sz="2550" baseline="-21241" dirty="0">
                <a:solidFill>
                  <a:srgbClr val="333333"/>
                </a:solidFill>
                <a:latin typeface="Carlito"/>
                <a:cs typeface="Carlito"/>
              </a:rPr>
              <a:t>1</a:t>
            </a:r>
            <a:r>
              <a:rPr sz="2600" dirty="0">
                <a:solidFill>
                  <a:srgbClr val="333333"/>
                </a:solidFill>
                <a:latin typeface="Carlito"/>
                <a:cs typeface="Carlito"/>
              </a:rPr>
              <a:t>(</a:t>
            </a:r>
            <a:r>
              <a:rPr sz="2600"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600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600" b="1" spc="10" dirty="0">
                <a:solidFill>
                  <a:srgbClr val="333333"/>
                </a:solidFill>
                <a:latin typeface="Carlito"/>
                <a:cs typeface="Carlito"/>
              </a:rPr>
              <a:t>x’</a:t>
            </a:r>
            <a:r>
              <a:rPr sz="2600" spc="10" dirty="0">
                <a:solidFill>
                  <a:srgbClr val="333333"/>
                </a:solidFill>
                <a:latin typeface="Carlito"/>
                <a:cs typeface="Carlito"/>
              </a:rPr>
              <a:t>), </a:t>
            </a:r>
            <a:r>
              <a:rPr sz="2600" i="1" dirty="0">
                <a:solidFill>
                  <a:srgbClr val="333333"/>
                </a:solidFill>
                <a:latin typeface="Carlito"/>
                <a:cs typeface="Carlito"/>
              </a:rPr>
              <a:t>k</a:t>
            </a:r>
            <a:r>
              <a:rPr sz="2550" baseline="-21241" dirty="0">
                <a:solidFill>
                  <a:srgbClr val="333333"/>
                </a:solidFill>
                <a:latin typeface="Carlito"/>
                <a:cs typeface="Carlito"/>
              </a:rPr>
              <a:t>2</a:t>
            </a:r>
            <a:r>
              <a:rPr sz="2600" dirty="0">
                <a:solidFill>
                  <a:srgbClr val="333333"/>
                </a:solidFill>
                <a:latin typeface="Carlito"/>
                <a:cs typeface="Carlito"/>
              </a:rPr>
              <a:t>(</a:t>
            </a:r>
            <a:r>
              <a:rPr sz="2600"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600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600" b="1" spc="15" dirty="0">
                <a:solidFill>
                  <a:srgbClr val="333333"/>
                </a:solidFill>
                <a:latin typeface="Carlito"/>
                <a:cs typeface="Carlito"/>
              </a:rPr>
              <a:t>x’</a:t>
            </a:r>
            <a:r>
              <a:rPr sz="2600" spc="15" dirty="0">
                <a:solidFill>
                  <a:srgbClr val="333333"/>
                </a:solidFill>
                <a:latin typeface="Carlito"/>
                <a:cs typeface="Carlito"/>
              </a:rPr>
              <a:t>)</a:t>
            </a:r>
            <a:r>
              <a:rPr sz="2600" spc="5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600" spc="-10" dirty="0">
                <a:solidFill>
                  <a:srgbClr val="333333"/>
                </a:solidFill>
                <a:latin typeface="Carlito"/>
                <a:cs typeface="Carlito"/>
              </a:rPr>
              <a:t>by:</a:t>
            </a:r>
            <a:endParaRPr sz="26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781050" lvl="1" indent="-285750" fontAlgn="auto">
              <a:lnSpc>
                <a:spcPts val="2385"/>
              </a:lnSpc>
              <a:spcBef>
                <a:spcPts val="680"/>
              </a:spcBef>
              <a:spcAft>
                <a:spcPts val="0"/>
              </a:spcAft>
              <a:buFont typeface="Arial"/>
              <a:buChar char="–"/>
              <a:tabLst>
                <a:tab pos="780415" algn="l"/>
                <a:tab pos="781050" algn="l"/>
              </a:tabLst>
            </a:pP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Adding </a:t>
            </a:r>
            <a:r>
              <a:rPr sz="2200" i="1" spc="-5" dirty="0">
                <a:solidFill>
                  <a:srgbClr val="333333"/>
                </a:solidFill>
                <a:latin typeface="Carlito"/>
                <a:cs typeface="Carlito"/>
              </a:rPr>
              <a:t>k</a:t>
            </a:r>
            <a:r>
              <a:rPr sz="2175" spc="-7" baseline="-21072" dirty="0">
                <a:solidFill>
                  <a:srgbClr val="333333"/>
                </a:solidFill>
                <a:latin typeface="Carlito"/>
                <a:cs typeface="Carlito"/>
              </a:rPr>
              <a:t>1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(</a:t>
            </a:r>
            <a:r>
              <a:rPr sz="22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200" b="1" spc="10" dirty="0">
                <a:solidFill>
                  <a:srgbClr val="333333"/>
                </a:solidFill>
                <a:latin typeface="Carlito"/>
                <a:cs typeface="Carlito"/>
              </a:rPr>
              <a:t>x’</a:t>
            </a:r>
            <a:r>
              <a:rPr sz="2200" spc="10" dirty="0">
                <a:solidFill>
                  <a:srgbClr val="333333"/>
                </a:solidFill>
                <a:latin typeface="Carlito"/>
                <a:cs typeface="Carlito"/>
              </a:rPr>
              <a:t>)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2200" i="1" spc="-5" dirty="0">
                <a:solidFill>
                  <a:srgbClr val="333333"/>
                </a:solidFill>
                <a:latin typeface="Carlito"/>
                <a:cs typeface="Carlito"/>
              </a:rPr>
              <a:t>k</a:t>
            </a:r>
            <a:r>
              <a:rPr sz="2175" spc="-7" baseline="-21072" dirty="0">
                <a:solidFill>
                  <a:srgbClr val="333333"/>
                </a:solidFill>
                <a:latin typeface="Carlito"/>
                <a:cs typeface="Carlito"/>
              </a:rPr>
              <a:t>2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(</a:t>
            </a:r>
            <a:r>
              <a:rPr sz="22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,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200" b="1" spc="5" dirty="0">
                <a:solidFill>
                  <a:srgbClr val="333333"/>
                </a:solidFill>
                <a:latin typeface="Carlito"/>
                <a:cs typeface="Carlito"/>
              </a:rPr>
              <a:t>x’</a:t>
            </a:r>
            <a:r>
              <a:rPr sz="2200" spc="5" dirty="0">
                <a:solidFill>
                  <a:srgbClr val="333333"/>
                </a:solidFill>
                <a:latin typeface="Carlito"/>
                <a:cs typeface="Carlito"/>
              </a:rPr>
              <a:t>):</a:t>
            </a:r>
            <a:endParaRPr sz="22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844550" fontAlgn="auto">
              <a:lnSpc>
                <a:spcPts val="2385"/>
              </a:lnSpc>
              <a:spcBef>
                <a:spcPts val="0"/>
              </a:spcBef>
              <a:spcAft>
                <a:spcPts val="0"/>
              </a:spcAft>
            </a:pPr>
            <a:r>
              <a:rPr sz="2200" i="1" spc="-5" dirty="0">
                <a:solidFill>
                  <a:srgbClr val="3366CC"/>
                </a:solidFill>
                <a:latin typeface="Carlito"/>
                <a:cs typeface="Carlito"/>
              </a:rPr>
              <a:t>k</a:t>
            </a:r>
            <a:r>
              <a:rPr sz="2175" spc="-7" baseline="-21072" dirty="0">
                <a:solidFill>
                  <a:srgbClr val="3366CC"/>
                </a:solidFill>
                <a:latin typeface="Carlito"/>
                <a:cs typeface="Carlito"/>
              </a:rPr>
              <a:t>1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200" b="1" spc="-5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, </a:t>
            </a:r>
            <a:r>
              <a:rPr sz="2200" b="1" spc="10" dirty="0">
                <a:solidFill>
                  <a:srgbClr val="3366CC"/>
                </a:solidFill>
                <a:latin typeface="Carlito"/>
                <a:cs typeface="Carlito"/>
              </a:rPr>
              <a:t>x’</a:t>
            </a:r>
            <a:r>
              <a:rPr sz="2200" spc="10" dirty="0">
                <a:solidFill>
                  <a:srgbClr val="3366CC"/>
                </a:solidFill>
                <a:latin typeface="Carlito"/>
                <a:cs typeface="Carlito"/>
              </a:rPr>
              <a:t>) </a:t>
            </a:r>
            <a:r>
              <a:rPr sz="2200" dirty="0">
                <a:solidFill>
                  <a:srgbClr val="3366CC"/>
                </a:solidFill>
                <a:latin typeface="Carlito"/>
                <a:cs typeface="Carlito"/>
              </a:rPr>
              <a:t>+ </a:t>
            </a:r>
            <a:r>
              <a:rPr sz="2200" i="1" spc="-5" dirty="0">
                <a:solidFill>
                  <a:srgbClr val="3366CC"/>
                </a:solidFill>
                <a:latin typeface="Carlito"/>
                <a:cs typeface="Carlito"/>
              </a:rPr>
              <a:t>k</a:t>
            </a:r>
            <a:r>
              <a:rPr sz="2175" spc="-7" baseline="-21072" dirty="0">
                <a:solidFill>
                  <a:srgbClr val="3366CC"/>
                </a:solidFill>
                <a:latin typeface="Carlito"/>
                <a:cs typeface="Carlito"/>
              </a:rPr>
              <a:t>2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200" b="1" spc="-5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,</a:t>
            </a:r>
            <a:r>
              <a:rPr sz="2200" spc="-10" dirty="0">
                <a:solidFill>
                  <a:srgbClr val="3366CC"/>
                </a:solidFill>
                <a:latin typeface="Carlito"/>
                <a:cs typeface="Carlito"/>
              </a:rPr>
              <a:t> </a:t>
            </a:r>
            <a:r>
              <a:rPr sz="2200" b="1" spc="10" dirty="0">
                <a:solidFill>
                  <a:srgbClr val="3366CC"/>
                </a:solidFill>
                <a:latin typeface="Carlito"/>
                <a:cs typeface="Carlito"/>
              </a:rPr>
              <a:t>x’</a:t>
            </a:r>
            <a:r>
              <a:rPr sz="2200" spc="10" dirty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endParaRPr sz="2200" dirty="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15"/>
              </a:spcBef>
              <a:spcAft>
                <a:spcPts val="0"/>
              </a:spcAft>
            </a:pPr>
            <a:endParaRPr sz="225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781050" lvl="1" indent="-285750" fontAlgn="auto">
              <a:lnSpc>
                <a:spcPts val="2385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tabLst>
                <a:tab pos="780415" algn="l"/>
                <a:tab pos="781050" algn="l"/>
              </a:tabLst>
            </a:pP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Multiplying </a:t>
            </a:r>
            <a:r>
              <a:rPr sz="2200" i="1" spc="-5" dirty="0">
                <a:solidFill>
                  <a:srgbClr val="333333"/>
                </a:solidFill>
                <a:latin typeface="Carlito"/>
                <a:cs typeface="Carlito"/>
              </a:rPr>
              <a:t>k</a:t>
            </a:r>
            <a:r>
              <a:rPr sz="2175" spc="-7" baseline="-21072" dirty="0">
                <a:solidFill>
                  <a:srgbClr val="333333"/>
                </a:solidFill>
                <a:latin typeface="Carlito"/>
                <a:cs typeface="Carlito"/>
              </a:rPr>
              <a:t>1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(</a:t>
            </a:r>
            <a:r>
              <a:rPr sz="22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200" b="1" spc="10" dirty="0">
                <a:solidFill>
                  <a:srgbClr val="333333"/>
                </a:solidFill>
                <a:latin typeface="Carlito"/>
                <a:cs typeface="Carlito"/>
              </a:rPr>
              <a:t>x’</a:t>
            </a:r>
            <a:r>
              <a:rPr sz="2200" spc="10" dirty="0">
                <a:solidFill>
                  <a:srgbClr val="333333"/>
                </a:solidFill>
                <a:latin typeface="Carlito"/>
                <a:cs typeface="Carlito"/>
              </a:rPr>
              <a:t>)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2200" i="1" spc="-5" dirty="0">
                <a:solidFill>
                  <a:srgbClr val="333333"/>
                </a:solidFill>
                <a:latin typeface="Carlito"/>
                <a:cs typeface="Carlito"/>
              </a:rPr>
              <a:t>k</a:t>
            </a:r>
            <a:r>
              <a:rPr sz="2175" spc="-7" baseline="-21072" dirty="0">
                <a:solidFill>
                  <a:srgbClr val="333333"/>
                </a:solidFill>
                <a:latin typeface="Carlito"/>
                <a:cs typeface="Carlito"/>
              </a:rPr>
              <a:t>2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(</a:t>
            </a:r>
            <a:r>
              <a:rPr sz="22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,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200" b="1" spc="5" dirty="0">
                <a:solidFill>
                  <a:srgbClr val="333333"/>
                </a:solidFill>
                <a:latin typeface="Carlito"/>
                <a:cs typeface="Carlito"/>
              </a:rPr>
              <a:t>x’</a:t>
            </a:r>
            <a:r>
              <a:rPr sz="2200" spc="5" dirty="0">
                <a:solidFill>
                  <a:srgbClr val="333333"/>
                </a:solidFill>
                <a:latin typeface="Carlito"/>
                <a:cs typeface="Carlito"/>
              </a:rPr>
              <a:t>):</a:t>
            </a:r>
            <a:endParaRPr sz="22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781050" fontAlgn="auto">
              <a:lnSpc>
                <a:spcPts val="2385"/>
              </a:lnSpc>
              <a:spcBef>
                <a:spcPts val="0"/>
              </a:spcBef>
              <a:spcAft>
                <a:spcPts val="0"/>
              </a:spcAft>
            </a:pPr>
            <a:r>
              <a:rPr sz="2200" i="1" spc="-5" dirty="0">
                <a:solidFill>
                  <a:srgbClr val="3366CC"/>
                </a:solidFill>
                <a:latin typeface="Carlito"/>
                <a:cs typeface="Carlito"/>
              </a:rPr>
              <a:t>k</a:t>
            </a:r>
            <a:r>
              <a:rPr sz="2175" spc="-7" baseline="-21072" dirty="0">
                <a:solidFill>
                  <a:srgbClr val="3366CC"/>
                </a:solidFill>
                <a:latin typeface="Carlito"/>
                <a:cs typeface="Carlito"/>
              </a:rPr>
              <a:t>1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200" b="1" spc="-5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, </a:t>
            </a:r>
            <a:r>
              <a:rPr sz="2200" b="1" dirty="0">
                <a:solidFill>
                  <a:srgbClr val="3366CC"/>
                </a:solidFill>
                <a:latin typeface="Carlito"/>
                <a:cs typeface="Carlito"/>
              </a:rPr>
              <a:t>x’</a:t>
            </a:r>
            <a:r>
              <a:rPr sz="2200" dirty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r>
              <a:rPr sz="2200" i="1" dirty="0">
                <a:solidFill>
                  <a:srgbClr val="3366CC"/>
                </a:solidFill>
                <a:latin typeface="Carlito"/>
                <a:cs typeface="Carlito"/>
              </a:rPr>
              <a:t>k</a:t>
            </a:r>
            <a:r>
              <a:rPr sz="2175" baseline="-21072" dirty="0">
                <a:solidFill>
                  <a:srgbClr val="3366CC"/>
                </a:solidFill>
                <a:latin typeface="Carlito"/>
                <a:cs typeface="Carlito"/>
              </a:rPr>
              <a:t>2</a:t>
            </a:r>
            <a:r>
              <a:rPr sz="2200" dirty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200" b="1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200" dirty="0">
                <a:solidFill>
                  <a:srgbClr val="3366CC"/>
                </a:solidFill>
                <a:latin typeface="Carlito"/>
                <a:cs typeface="Carlito"/>
              </a:rPr>
              <a:t>, </a:t>
            </a:r>
            <a:r>
              <a:rPr sz="2200" b="1" spc="10" dirty="0">
                <a:solidFill>
                  <a:srgbClr val="3366CC"/>
                </a:solidFill>
                <a:latin typeface="Carlito"/>
                <a:cs typeface="Carlito"/>
              </a:rPr>
              <a:t>x’</a:t>
            </a:r>
            <a:r>
              <a:rPr sz="2200" spc="10" dirty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endParaRPr sz="22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640" y="3685300"/>
            <a:ext cx="6189345" cy="2095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auto">
              <a:lnSpc>
                <a:spcPts val="2995"/>
              </a:lnSpc>
              <a:spcBef>
                <a:spcPts val="0"/>
              </a:spcBef>
              <a:spcAft>
                <a:spcPts val="0"/>
              </a:spcAft>
              <a:tabLst>
                <a:tab pos="342265" algn="l"/>
              </a:tabLst>
            </a:pPr>
            <a:r>
              <a:rPr sz="2600" dirty="0">
                <a:solidFill>
                  <a:srgbClr val="333333"/>
                </a:solidFill>
                <a:latin typeface="Arial"/>
                <a:cs typeface="Arial"/>
              </a:rPr>
              <a:t>•	</a:t>
            </a:r>
            <a:r>
              <a:rPr sz="2600" spc="-5" dirty="0">
                <a:solidFill>
                  <a:srgbClr val="333333"/>
                </a:solidFill>
                <a:latin typeface="Carlito"/>
                <a:cs typeface="Carlito"/>
              </a:rPr>
              <a:t>Also:</a:t>
            </a:r>
            <a:endParaRPr sz="2600">
              <a:solidFill>
                <a:prstClr val="black"/>
              </a:solidFill>
              <a:latin typeface="Carlito"/>
              <a:cs typeface="Carlito"/>
            </a:endParaRPr>
          </a:p>
          <a:p>
            <a:pPr marL="742950" marR="454659" indent="-285750" fontAlgn="auto">
              <a:lnSpc>
                <a:spcPct val="79500"/>
              </a:lnSpc>
              <a:spcBef>
                <a:spcPts val="1755"/>
              </a:spcBef>
              <a:spcAft>
                <a:spcPts val="0"/>
              </a:spcAft>
              <a:tabLst>
                <a:tab pos="742315" algn="l"/>
              </a:tabLst>
            </a:pPr>
            <a:r>
              <a:rPr sz="2200" dirty="0">
                <a:solidFill>
                  <a:srgbClr val="333333"/>
                </a:solidFill>
                <a:latin typeface="Arial"/>
                <a:cs typeface="Arial"/>
              </a:rPr>
              <a:t>–	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If </a:t>
            </a:r>
            <a:r>
              <a:rPr sz="2200" spc="45" dirty="0">
                <a:solidFill>
                  <a:srgbClr val="333333"/>
                </a:solidFill>
                <a:latin typeface="Carlito"/>
                <a:cs typeface="Carlito"/>
              </a:rPr>
              <a:t>φ(</a:t>
            </a:r>
            <a:r>
              <a:rPr sz="2200" b="1" spc="4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200" spc="45" dirty="0">
                <a:solidFill>
                  <a:srgbClr val="333333"/>
                </a:solidFill>
                <a:latin typeface="Carlito"/>
                <a:cs typeface="Carlito"/>
              </a:rPr>
              <a:t>)</a:t>
            </a:r>
            <a:r>
              <a:rPr sz="2200" spc="45" dirty="0">
                <a:solidFill>
                  <a:srgbClr val="333333"/>
                </a:solidFill>
                <a:latin typeface="Arial"/>
                <a:cs typeface="Arial"/>
              </a:rPr>
              <a:t>2 </a:t>
            </a:r>
            <a:r>
              <a:rPr sz="2200" spc="5" dirty="0">
                <a:solidFill>
                  <a:srgbClr val="333333"/>
                </a:solidFill>
                <a:latin typeface="Carlito"/>
                <a:cs typeface="Carlito"/>
              </a:rPr>
              <a:t>R</a:t>
            </a:r>
            <a:r>
              <a:rPr sz="2175" spc="7" baseline="24904" dirty="0">
                <a:solidFill>
                  <a:srgbClr val="333333"/>
                </a:solidFill>
                <a:latin typeface="Carlito"/>
                <a:cs typeface="Carlito"/>
              </a:rPr>
              <a:t>m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k</a:t>
            </a:r>
            <a:r>
              <a:rPr sz="2175" baseline="-21072" dirty="0">
                <a:solidFill>
                  <a:srgbClr val="333333"/>
                </a:solidFill>
                <a:latin typeface="Carlito"/>
                <a:cs typeface="Carlito"/>
              </a:rPr>
              <a:t>m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(</a:t>
            </a:r>
            <a:r>
              <a:rPr sz="2200" b="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200" b="1" spc="5" dirty="0">
                <a:solidFill>
                  <a:srgbClr val="333333"/>
                </a:solidFill>
                <a:latin typeface="Carlito"/>
                <a:cs typeface="Carlito"/>
              </a:rPr>
              <a:t>z’</a:t>
            </a:r>
            <a:r>
              <a:rPr sz="2200" spc="5" dirty="0">
                <a:solidFill>
                  <a:srgbClr val="333333"/>
                </a:solidFill>
                <a:latin typeface="Carlito"/>
                <a:cs typeface="Carlito"/>
              </a:rPr>
              <a:t>)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valid kernel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in </a:t>
            </a:r>
            <a:r>
              <a:rPr sz="2200" spc="5" dirty="0">
                <a:solidFill>
                  <a:srgbClr val="333333"/>
                </a:solidFill>
                <a:latin typeface="Carlito"/>
                <a:cs typeface="Carlito"/>
              </a:rPr>
              <a:t>R</a:t>
            </a:r>
            <a:r>
              <a:rPr sz="2175" spc="7" baseline="24904" dirty="0">
                <a:solidFill>
                  <a:srgbClr val="333333"/>
                </a:solidFill>
                <a:latin typeface="Carlito"/>
                <a:cs typeface="Carlito"/>
              </a:rPr>
              <a:t>m</a:t>
            </a:r>
            <a:r>
              <a:rPr sz="2200" spc="5" dirty="0">
                <a:solidFill>
                  <a:srgbClr val="333333"/>
                </a:solidFill>
                <a:latin typeface="Carlito"/>
                <a:cs typeface="Carlito"/>
              </a:rPr>
              <a:t>,  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k(</a:t>
            </a:r>
            <a:r>
              <a:rPr sz="2200" b="1" spc="-5" dirty="0">
                <a:solidFill>
                  <a:srgbClr val="3366CC"/>
                </a:solidFill>
                <a:latin typeface="Carlito"/>
                <a:cs typeface="Carlito"/>
              </a:rPr>
              <a:t>x, </a:t>
            </a:r>
            <a:r>
              <a:rPr sz="2200" b="1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200" dirty="0">
                <a:solidFill>
                  <a:srgbClr val="3366CC"/>
                </a:solidFill>
                <a:latin typeface="Carlito"/>
                <a:cs typeface="Carlito"/>
              </a:rPr>
              <a:t>’) </a:t>
            </a:r>
            <a:r>
              <a:rPr sz="2200" b="1" dirty="0">
                <a:solidFill>
                  <a:srgbClr val="3366CC"/>
                </a:solidFill>
                <a:latin typeface="Carlito"/>
                <a:cs typeface="Carlito"/>
              </a:rPr>
              <a:t>= 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k</a:t>
            </a:r>
            <a:r>
              <a:rPr sz="2175" spc="-7" baseline="-21072" dirty="0">
                <a:solidFill>
                  <a:srgbClr val="3366CC"/>
                </a:solidFill>
                <a:latin typeface="Carlito"/>
                <a:cs typeface="Carlito"/>
              </a:rPr>
              <a:t>m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(φ(</a:t>
            </a:r>
            <a:r>
              <a:rPr sz="2200" b="1" spc="-5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), φ(</a:t>
            </a:r>
            <a:r>
              <a:rPr sz="2200" b="1" spc="-5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’))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is also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valid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kernel</a:t>
            </a:r>
            <a:endParaRPr sz="220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20"/>
              </a:spcBef>
              <a:spcAft>
                <a:spcPts val="0"/>
              </a:spcAft>
            </a:pPr>
            <a:endParaRPr sz="2600">
              <a:solidFill>
                <a:prstClr val="black"/>
              </a:solidFill>
              <a:latin typeface="Carlito"/>
              <a:cs typeface="Carlito"/>
            </a:endParaRPr>
          </a:p>
          <a:p>
            <a:pPr marL="742950" indent="-285750" fontAlgn="auto">
              <a:lnSpc>
                <a:spcPct val="79600"/>
              </a:lnSpc>
              <a:spcBef>
                <a:spcPts val="0"/>
              </a:spcBef>
              <a:spcAft>
                <a:spcPts val="0"/>
              </a:spcAft>
              <a:tabLst>
                <a:tab pos="742315" algn="l"/>
              </a:tabLst>
            </a:pPr>
            <a:r>
              <a:rPr sz="2200" dirty="0">
                <a:solidFill>
                  <a:srgbClr val="333333"/>
                </a:solidFill>
                <a:latin typeface="Arial"/>
                <a:cs typeface="Arial"/>
              </a:rPr>
              <a:t>–	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If </a:t>
            </a:r>
            <a:r>
              <a:rPr sz="2200" b="1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is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symmetric positive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semi-definite matrix,  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k(</a:t>
            </a:r>
            <a:r>
              <a:rPr sz="2200" b="1" spc="-5" dirty="0">
                <a:solidFill>
                  <a:srgbClr val="3366CC"/>
                </a:solidFill>
                <a:latin typeface="Carlito"/>
                <a:cs typeface="Carlito"/>
              </a:rPr>
              <a:t>x, </a:t>
            </a:r>
            <a:r>
              <a:rPr sz="2200" b="1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200" dirty="0">
                <a:solidFill>
                  <a:srgbClr val="3366CC"/>
                </a:solidFill>
                <a:latin typeface="Carlito"/>
                <a:cs typeface="Carlito"/>
              </a:rPr>
              <a:t>’) </a:t>
            </a:r>
            <a:r>
              <a:rPr sz="2200" b="1" dirty="0">
                <a:solidFill>
                  <a:srgbClr val="3366CC"/>
                </a:solidFill>
                <a:latin typeface="Carlito"/>
                <a:cs typeface="Carlito"/>
              </a:rPr>
              <a:t>= xAx</a:t>
            </a:r>
            <a:r>
              <a:rPr sz="2200" dirty="0">
                <a:solidFill>
                  <a:srgbClr val="3366CC"/>
                </a:solidFill>
                <a:latin typeface="Carlito"/>
                <a:cs typeface="Carlito"/>
              </a:rPr>
              <a:t>’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is also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valid kernel</a:t>
            </a:r>
            <a:endParaRPr sz="2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3071" y="3630702"/>
            <a:ext cx="7974330" cy="2495550"/>
          </a:xfrm>
          <a:custGeom>
            <a:avLst/>
            <a:gdLst/>
            <a:ahLst/>
            <a:cxnLst/>
            <a:rect l="l" t="t" r="r" b="b"/>
            <a:pathLst>
              <a:path w="7974330" h="2495550">
                <a:moveTo>
                  <a:pt x="7974101" y="0"/>
                </a:moveTo>
                <a:lnTo>
                  <a:pt x="0" y="0"/>
                </a:lnTo>
                <a:lnTo>
                  <a:pt x="0" y="2495461"/>
                </a:lnTo>
                <a:lnTo>
                  <a:pt x="7974101" y="2495461"/>
                </a:lnTo>
                <a:lnTo>
                  <a:pt x="7974101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101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95935"/>
            <a:ext cx="6169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Constructing New </a:t>
            </a:r>
            <a:r>
              <a:rPr sz="3600" spc="-15" dirty="0"/>
              <a:t>Kernels</a:t>
            </a:r>
            <a:r>
              <a:rPr sz="3600" spc="-10" dirty="0"/>
              <a:t> </a:t>
            </a:r>
            <a:r>
              <a:rPr sz="3600" spc="-5" dirty="0"/>
              <a:t>(2)</a:t>
            </a:r>
            <a:endParaRPr sz="36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102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85140" y="1438003"/>
            <a:ext cx="8354060" cy="433641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406400" indent="-342900" fontAlgn="auto">
              <a:spcBef>
                <a:spcPts val="900"/>
              </a:spcBef>
              <a:spcAft>
                <a:spcPts val="0"/>
              </a:spcAft>
              <a:buFont typeface="Arial"/>
              <a:buChar char="•"/>
              <a:tabLst>
                <a:tab pos="405765" algn="l"/>
                <a:tab pos="406400" algn="l"/>
              </a:tabLst>
            </a:pPr>
            <a:r>
              <a:rPr sz="2600" spc="-70" dirty="0">
                <a:solidFill>
                  <a:srgbClr val="333333"/>
                </a:solidFill>
                <a:latin typeface="Carlito"/>
                <a:cs typeface="Carlito"/>
              </a:rPr>
              <a:t>You </a:t>
            </a:r>
            <a:r>
              <a:rPr sz="2600" spc="-10" dirty="0">
                <a:solidFill>
                  <a:srgbClr val="333333"/>
                </a:solidFill>
                <a:latin typeface="Carlito"/>
                <a:cs typeface="Carlito"/>
              </a:rPr>
              <a:t>can construct </a:t>
            </a:r>
            <a:r>
              <a:rPr sz="2600" i="1" dirty="0">
                <a:solidFill>
                  <a:srgbClr val="333333"/>
                </a:solidFill>
                <a:latin typeface="Carlito"/>
                <a:cs typeface="Carlito"/>
              </a:rPr>
              <a:t>k’</a:t>
            </a:r>
            <a:r>
              <a:rPr sz="2600" dirty="0">
                <a:solidFill>
                  <a:srgbClr val="333333"/>
                </a:solidFill>
                <a:latin typeface="Carlito"/>
                <a:cs typeface="Carlito"/>
              </a:rPr>
              <a:t>(</a:t>
            </a:r>
            <a:r>
              <a:rPr sz="2600"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600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600" b="1" spc="15" dirty="0">
                <a:solidFill>
                  <a:srgbClr val="333333"/>
                </a:solidFill>
                <a:latin typeface="Carlito"/>
                <a:cs typeface="Carlito"/>
              </a:rPr>
              <a:t>x’</a:t>
            </a:r>
            <a:r>
              <a:rPr sz="2600" spc="15" dirty="0">
                <a:solidFill>
                  <a:srgbClr val="333333"/>
                </a:solidFill>
                <a:latin typeface="Carlito"/>
                <a:cs typeface="Carlito"/>
              </a:rPr>
              <a:t>) </a:t>
            </a:r>
            <a:r>
              <a:rPr sz="2600" spc="-15" dirty="0">
                <a:solidFill>
                  <a:srgbClr val="333333"/>
                </a:solidFill>
                <a:latin typeface="Carlito"/>
                <a:cs typeface="Carlito"/>
              </a:rPr>
              <a:t>from </a:t>
            </a:r>
            <a:r>
              <a:rPr sz="2600" i="1" dirty="0">
                <a:solidFill>
                  <a:srgbClr val="333333"/>
                </a:solidFill>
                <a:latin typeface="Carlito"/>
                <a:cs typeface="Carlito"/>
              </a:rPr>
              <a:t>k</a:t>
            </a:r>
            <a:r>
              <a:rPr sz="2550" baseline="-21241" dirty="0">
                <a:solidFill>
                  <a:srgbClr val="333333"/>
                </a:solidFill>
                <a:latin typeface="Carlito"/>
                <a:cs typeface="Carlito"/>
              </a:rPr>
              <a:t>1</a:t>
            </a:r>
            <a:r>
              <a:rPr sz="2600" dirty="0">
                <a:solidFill>
                  <a:srgbClr val="333333"/>
                </a:solidFill>
                <a:latin typeface="Carlito"/>
                <a:cs typeface="Carlito"/>
              </a:rPr>
              <a:t>(</a:t>
            </a:r>
            <a:r>
              <a:rPr sz="2600"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600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600" b="1" spc="10" dirty="0">
                <a:solidFill>
                  <a:srgbClr val="333333"/>
                </a:solidFill>
                <a:latin typeface="Carlito"/>
                <a:cs typeface="Carlito"/>
              </a:rPr>
              <a:t>x’</a:t>
            </a:r>
            <a:r>
              <a:rPr sz="2600" spc="10" dirty="0">
                <a:solidFill>
                  <a:srgbClr val="333333"/>
                </a:solidFill>
                <a:latin typeface="Carlito"/>
                <a:cs typeface="Carlito"/>
              </a:rPr>
              <a:t>), </a:t>
            </a:r>
            <a:r>
              <a:rPr sz="2600" i="1" dirty="0">
                <a:solidFill>
                  <a:srgbClr val="333333"/>
                </a:solidFill>
                <a:latin typeface="Carlito"/>
                <a:cs typeface="Carlito"/>
              </a:rPr>
              <a:t>k</a:t>
            </a:r>
            <a:r>
              <a:rPr sz="2550" baseline="-21241" dirty="0">
                <a:solidFill>
                  <a:srgbClr val="333333"/>
                </a:solidFill>
                <a:latin typeface="Carlito"/>
                <a:cs typeface="Carlito"/>
              </a:rPr>
              <a:t>2</a:t>
            </a:r>
            <a:r>
              <a:rPr sz="2600" dirty="0">
                <a:solidFill>
                  <a:srgbClr val="333333"/>
                </a:solidFill>
                <a:latin typeface="Carlito"/>
                <a:cs typeface="Carlito"/>
              </a:rPr>
              <a:t>(</a:t>
            </a:r>
            <a:r>
              <a:rPr sz="2600"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600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600" b="1" spc="15" dirty="0">
                <a:solidFill>
                  <a:srgbClr val="333333"/>
                </a:solidFill>
                <a:latin typeface="Carlito"/>
                <a:cs typeface="Carlito"/>
              </a:rPr>
              <a:t>x’</a:t>
            </a:r>
            <a:r>
              <a:rPr sz="2600" spc="15" dirty="0">
                <a:solidFill>
                  <a:srgbClr val="333333"/>
                </a:solidFill>
                <a:latin typeface="Carlito"/>
                <a:cs typeface="Carlito"/>
              </a:rPr>
              <a:t>)</a:t>
            </a:r>
            <a:r>
              <a:rPr sz="2600" spc="5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600" spc="-10" dirty="0">
                <a:solidFill>
                  <a:srgbClr val="333333"/>
                </a:solidFill>
                <a:latin typeface="Carlito"/>
                <a:cs typeface="Carlito"/>
              </a:rPr>
              <a:t>by:</a:t>
            </a:r>
            <a:endParaRPr sz="26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806450" lvl="1" indent="-285750" fontAlgn="auto">
              <a:lnSpc>
                <a:spcPts val="2385"/>
              </a:lnSpc>
              <a:spcBef>
                <a:spcPts val="680"/>
              </a:spcBef>
              <a:spcAft>
                <a:spcPts val="0"/>
              </a:spcAft>
              <a:buFont typeface="Arial"/>
              <a:buChar char="–"/>
              <a:tabLst>
                <a:tab pos="805815" algn="l"/>
                <a:tab pos="806450" algn="l"/>
              </a:tabLst>
            </a:pP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Adding </a:t>
            </a:r>
            <a:r>
              <a:rPr sz="2200" i="1" spc="-5" dirty="0">
                <a:solidFill>
                  <a:srgbClr val="333333"/>
                </a:solidFill>
                <a:latin typeface="Carlito"/>
                <a:cs typeface="Carlito"/>
              </a:rPr>
              <a:t>k</a:t>
            </a:r>
            <a:r>
              <a:rPr sz="2175" spc="-7" baseline="-21072" dirty="0">
                <a:solidFill>
                  <a:srgbClr val="333333"/>
                </a:solidFill>
                <a:latin typeface="Carlito"/>
                <a:cs typeface="Carlito"/>
              </a:rPr>
              <a:t>1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(</a:t>
            </a:r>
            <a:r>
              <a:rPr sz="22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200" b="1" spc="10" dirty="0">
                <a:solidFill>
                  <a:srgbClr val="333333"/>
                </a:solidFill>
                <a:latin typeface="Carlito"/>
                <a:cs typeface="Carlito"/>
              </a:rPr>
              <a:t>x’</a:t>
            </a:r>
            <a:r>
              <a:rPr sz="2200" spc="10" dirty="0">
                <a:solidFill>
                  <a:srgbClr val="333333"/>
                </a:solidFill>
                <a:latin typeface="Carlito"/>
                <a:cs typeface="Carlito"/>
              </a:rPr>
              <a:t>)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2200" i="1" spc="-5" dirty="0">
                <a:solidFill>
                  <a:srgbClr val="333333"/>
                </a:solidFill>
                <a:latin typeface="Carlito"/>
                <a:cs typeface="Carlito"/>
              </a:rPr>
              <a:t>k</a:t>
            </a:r>
            <a:r>
              <a:rPr sz="2175" spc="-7" baseline="-21072" dirty="0">
                <a:solidFill>
                  <a:srgbClr val="333333"/>
                </a:solidFill>
                <a:latin typeface="Carlito"/>
                <a:cs typeface="Carlito"/>
              </a:rPr>
              <a:t>2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(</a:t>
            </a:r>
            <a:r>
              <a:rPr sz="22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,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200" b="1" spc="5" dirty="0">
                <a:solidFill>
                  <a:srgbClr val="333333"/>
                </a:solidFill>
                <a:latin typeface="Carlito"/>
                <a:cs typeface="Carlito"/>
              </a:rPr>
              <a:t>x’</a:t>
            </a:r>
            <a:r>
              <a:rPr sz="2200" spc="5" dirty="0">
                <a:solidFill>
                  <a:srgbClr val="333333"/>
                </a:solidFill>
                <a:latin typeface="Carlito"/>
                <a:cs typeface="Carlito"/>
              </a:rPr>
              <a:t>):</a:t>
            </a:r>
            <a:endParaRPr sz="22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869950" fontAlgn="auto">
              <a:lnSpc>
                <a:spcPts val="2385"/>
              </a:lnSpc>
              <a:spcBef>
                <a:spcPts val="0"/>
              </a:spcBef>
              <a:spcAft>
                <a:spcPts val="0"/>
              </a:spcAft>
            </a:pPr>
            <a:r>
              <a:rPr sz="2200" i="1" spc="-5" dirty="0">
                <a:solidFill>
                  <a:srgbClr val="3366CC"/>
                </a:solidFill>
                <a:latin typeface="Carlito"/>
                <a:cs typeface="Carlito"/>
              </a:rPr>
              <a:t>k</a:t>
            </a:r>
            <a:r>
              <a:rPr sz="2175" spc="-7" baseline="-21072" dirty="0">
                <a:solidFill>
                  <a:srgbClr val="3366CC"/>
                </a:solidFill>
                <a:latin typeface="Carlito"/>
                <a:cs typeface="Carlito"/>
              </a:rPr>
              <a:t>1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200" b="1" spc="-5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, </a:t>
            </a:r>
            <a:r>
              <a:rPr sz="2200" b="1" spc="10" dirty="0">
                <a:solidFill>
                  <a:srgbClr val="3366CC"/>
                </a:solidFill>
                <a:latin typeface="Carlito"/>
                <a:cs typeface="Carlito"/>
              </a:rPr>
              <a:t>x’</a:t>
            </a:r>
            <a:r>
              <a:rPr sz="2200" spc="10" dirty="0">
                <a:solidFill>
                  <a:srgbClr val="3366CC"/>
                </a:solidFill>
                <a:latin typeface="Carlito"/>
                <a:cs typeface="Carlito"/>
              </a:rPr>
              <a:t>) </a:t>
            </a:r>
            <a:r>
              <a:rPr sz="2200" dirty="0">
                <a:solidFill>
                  <a:srgbClr val="3366CC"/>
                </a:solidFill>
                <a:latin typeface="Carlito"/>
                <a:cs typeface="Carlito"/>
              </a:rPr>
              <a:t>+ </a:t>
            </a:r>
            <a:r>
              <a:rPr sz="2200" i="1" spc="-5" dirty="0">
                <a:solidFill>
                  <a:srgbClr val="3366CC"/>
                </a:solidFill>
                <a:latin typeface="Carlito"/>
                <a:cs typeface="Carlito"/>
              </a:rPr>
              <a:t>k</a:t>
            </a:r>
            <a:r>
              <a:rPr sz="2175" spc="-7" baseline="-21072" dirty="0">
                <a:solidFill>
                  <a:srgbClr val="3366CC"/>
                </a:solidFill>
                <a:latin typeface="Carlito"/>
                <a:cs typeface="Carlito"/>
              </a:rPr>
              <a:t>2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200" b="1" spc="-5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,</a:t>
            </a:r>
            <a:r>
              <a:rPr sz="2200" spc="-10" dirty="0">
                <a:solidFill>
                  <a:srgbClr val="3366CC"/>
                </a:solidFill>
                <a:latin typeface="Carlito"/>
                <a:cs typeface="Carlito"/>
              </a:rPr>
              <a:t> </a:t>
            </a:r>
            <a:r>
              <a:rPr sz="2200" b="1" spc="10" dirty="0">
                <a:solidFill>
                  <a:srgbClr val="3366CC"/>
                </a:solidFill>
                <a:latin typeface="Carlito"/>
                <a:cs typeface="Carlito"/>
              </a:rPr>
              <a:t>x’</a:t>
            </a:r>
            <a:r>
              <a:rPr sz="2200" spc="10" dirty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endParaRPr sz="2200" dirty="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15"/>
              </a:spcBef>
              <a:spcAft>
                <a:spcPts val="0"/>
              </a:spcAft>
            </a:pPr>
            <a:endParaRPr sz="225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806450" lvl="1" indent="-285750" fontAlgn="auto">
              <a:lnSpc>
                <a:spcPts val="2385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tabLst>
                <a:tab pos="805815" algn="l"/>
                <a:tab pos="806450" algn="l"/>
              </a:tabLst>
            </a:pP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Multiplying </a:t>
            </a:r>
            <a:r>
              <a:rPr sz="2200" i="1" spc="-5" dirty="0">
                <a:solidFill>
                  <a:srgbClr val="333333"/>
                </a:solidFill>
                <a:latin typeface="Carlito"/>
                <a:cs typeface="Carlito"/>
              </a:rPr>
              <a:t>k</a:t>
            </a:r>
            <a:r>
              <a:rPr sz="2175" spc="-7" baseline="-21072" dirty="0">
                <a:solidFill>
                  <a:srgbClr val="333333"/>
                </a:solidFill>
                <a:latin typeface="Carlito"/>
                <a:cs typeface="Carlito"/>
              </a:rPr>
              <a:t>1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(</a:t>
            </a:r>
            <a:r>
              <a:rPr sz="22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200" b="1" spc="10" dirty="0">
                <a:solidFill>
                  <a:srgbClr val="333333"/>
                </a:solidFill>
                <a:latin typeface="Carlito"/>
                <a:cs typeface="Carlito"/>
              </a:rPr>
              <a:t>x’</a:t>
            </a:r>
            <a:r>
              <a:rPr sz="2200" spc="10" dirty="0">
                <a:solidFill>
                  <a:srgbClr val="333333"/>
                </a:solidFill>
                <a:latin typeface="Carlito"/>
                <a:cs typeface="Carlito"/>
              </a:rPr>
              <a:t>)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2200" i="1" spc="-5" dirty="0">
                <a:solidFill>
                  <a:srgbClr val="333333"/>
                </a:solidFill>
                <a:latin typeface="Carlito"/>
                <a:cs typeface="Carlito"/>
              </a:rPr>
              <a:t>k</a:t>
            </a:r>
            <a:r>
              <a:rPr sz="2175" spc="-7" baseline="-21072" dirty="0">
                <a:solidFill>
                  <a:srgbClr val="333333"/>
                </a:solidFill>
                <a:latin typeface="Carlito"/>
                <a:cs typeface="Carlito"/>
              </a:rPr>
              <a:t>2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(</a:t>
            </a:r>
            <a:r>
              <a:rPr sz="22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,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200" b="1" spc="5" dirty="0">
                <a:solidFill>
                  <a:srgbClr val="333333"/>
                </a:solidFill>
                <a:latin typeface="Carlito"/>
                <a:cs typeface="Carlito"/>
              </a:rPr>
              <a:t>x’</a:t>
            </a:r>
            <a:r>
              <a:rPr sz="2200" spc="5" dirty="0">
                <a:solidFill>
                  <a:srgbClr val="333333"/>
                </a:solidFill>
                <a:latin typeface="Carlito"/>
                <a:cs typeface="Carlito"/>
              </a:rPr>
              <a:t>):</a:t>
            </a:r>
            <a:endParaRPr sz="22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806450" fontAlgn="auto">
              <a:lnSpc>
                <a:spcPts val="2385"/>
              </a:lnSpc>
              <a:spcBef>
                <a:spcPts val="0"/>
              </a:spcBef>
              <a:spcAft>
                <a:spcPts val="0"/>
              </a:spcAft>
            </a:pPr>
            <a:r>
              <a:rPr sz="2200" i="1" spc="-5" dirty="0">
                <a:solidFill>
                  <a:srgbClr val="3366CC"/>
                </a:solidFill>
                <a:latin typeface="Carlito"/>
                <a:cs typeface="Carlito"/>
              </a:rPr>
              <a:t>k</a:t>
            </a:r>
            <a:r>
              <a:rPr sz="2175" spc="-7" baseline="-21072" dirty="0">
                <a:solidFill>
                  <a:srgbClr val="3366CC"/>
                </a:solidFill>
                <a:latin typeface="Carlito"/>
                <a:cs typeface="Carlito"/>
              </a:rPr>
              <a:t>1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200" b="1" spc="-5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, </a:t>
            </a:r>
            <a:r>
              <a:rPr sz="2200" b="1" dirty="0">
                <a:solidFill>
                  <a:srgbClr val="3366CC"/>
                </a:solidFill>
                <a:latin typeface="Carlito"/>
                <a:cs typeface="Carlito"/>
              </a:rPr>
              <a:t>x’</a:t>
            </a:r>
            <a:r>
              <a:rPr sz="2200" dirty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r>
              <a:rPr sz="2200" i="1" dirty="0">
                <a:solidFill>
                  <a:srgbClr val="3366CC"/>
                </a:solidFill>
                <a:latin typeface="Carlito"/>
                <a:cs typeface="Carlito"/>
              </a:rPr>
              <a:t>k</a:t>
            </a:r>
            <a:r>
              <a:rPr sz="2175" baseline="-21072" dirty="0">
                <a:solidFill>
                  <a:srgbClr val="3366CC"/>
                </a:solidFill>
                <a:latin typeface="Carlito"/>
                <a:cs typeface="Carlito"/>
              </a:rPr>
              <a:t>2</a:t>
            </a:r>
            <a:r>
              <a:rPr sz="2200" dirty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200" b="1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200" dirty="0">
                <a:solidFill>
                  <a:srgbClr val="3366CC"/>
                </a:solidFill>
                <a:latin typeface="Carlito"/>
                <a:cs typeface="Carlito"/>
              </a:rPr>
              <a:t>, </a:t>
            </a:r>
            <a:r>
              <a:rPr sz="2200" b="1" spc="10" dirty="0">
                <a:solidFill>
                  <a:srgbClr val="3366CC"/>
                </a:solidFill>
                <a:latin typeface="Carlito"/>
                <a:cs typeface="Carlito"/>
              </a:rPr>
              <a:t>x’</a:t>
            </a:r>
            <a:r>
              <a:rPr sz="2200" spc="10" dirty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endParaRPr sz="22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406400" indent="-342900" fontAlgn="auto">
              <a:spcBef>
                <a:spcPts val="560"/>
              </a:spcBef>
              <a:spcAft>
                <a:spcPts val="0"/>
              </a:spcAft>
              <a:buFont typeface="Arial"/>
              <a:buChar char="•"/>
              <a:tabLst>
                <a:tab pos="405765" algn="l"/>
                <a:tab pos="406400" algn="l"/>
              </a:tabLst>
            </a:pPr>
            <a:r>
              <a:rPr sz="2600" spc="-5" dirty="0">
                <a:solidFill>
                  <a:srgbClr val="333333"/>
                </a:solidFill>
                <a:latin typeface="Carlito"/>
                <a:cs typeface="Carlito"/>
              </a:rPr>
              <a:t>Also:</a:t>
            </a:r>
            <a:endParaRPr sz="26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806450" marR="1565275" lvl="1" indent="-285750" fontAlgn="auto">
              <a:lnSpc>
                <a:spcPct val="79500"/>
              </a:lnSpc>
              <a:spcBef>
                <a:spcPts val="1755"/>
              </a:spcBef>
              <a:spcAft>
                <a:spcPts val="0"/>
              </a:spcAft>
              <a:buFont typeface="Arial"/>
              <a:buChar char="–"/>
              <a:tabLst>
                <a:tab pos="805815" algn="l"/>
                <a:tab pos="806450" algn="l"/>
              </a:tabLst>
            </a:pP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If </a:t>
            </a:r>
            <a:r>
              <a:rPr sz="2200" spc="45" dirty="0">
                <a:solidFill>
                  <a:srgbClr val="333333"/>
                </a:solidFill>
                <a:latin typeface="Carlito"/>
                <a:cs typeface="Carlito"/>
              </a:rPr>
              <a:t>φ(</a:t>
            </a:r>
            <a:r>
              <a:rPr sz="2200" b="1" spc="4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200" spc="45" dirty="0" smtClean="0">
                <a:solidFill>
                  <a:srgbClr val="333333"/>
                </a:solidFill>
                <a:latin typeface="Carlito"/>
                <a:cs typeface="Carlito"/>
              </a:rPr>
              <a:t>)</a:t>
            </a:r>
            <a:r>
              <a:rPr lang="en-IN" sz="2200" spc="4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lang="el-GR" sz="2200" spc="45" dirty="0" smtClean="0">
                <a:solidFill>
                  <a:srgbClr val="333333"/>
                </a:solidFill>
                <a:latin typeface="Arial"/>
                <a:cs typeface="Arial"/>
              </a:rPr>
              <a:t>ϵ</a:t>
            </a:r>
            <a:r>
              <a:rPr sz="2200" spc="45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333333"/>
                </a:solidFill>
                <a:latin typeface="Carlito"/>
                <a:cs typeface="Carlito"/>
              </a:rPr>
              <a:t>R</a:t>
            </a:r>
            <a:r>
              <a:rPr sz="2175" spc="7" baseline="24904" dirty="0">
                <a:solidFill>
                  <a:srgbClr val="333333"/>
                </a:solidFill>
                <a:latin typeface="Carlito"/>
                <a:cs typeface="Carlito"/>
              </a:rPr>
              <a:t>m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k</a:t>
            </a:r>
            <a:r>
              <a:rPr sz="2175" baseline="-21072" dirty="0">
                <a:solidFill>
                  <a:srgbClr val="333333"/>
                </a:solidFill>
                <a:latin typeface="Carlito"/>
                <a:cs typeface="Carlito"/>
              </a:rPr>
              <a:t>m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(</a:t>
            </a:r>
            <a:r>
              <a:rPr sz="2200" b="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200" b="1" spc="5" dirty="0">
                <a:solidFill>
                  <a:srgbClr val="333333"/>
                </a:solidFill>
                <a:latin typeface="Carlito"/>
                <a:cs typeface="Carlito"/>
              </a:rPr>
              <a:t>z’</a:t>
            </a:r>
            <a:r>
              <a:rPr sz="2200" spc="5" dirty="0">
                <a:solidFill>
                  <a:srgbClr val="333333"/>
                </a:solidFill>
                <a:latin typeface="Carlito"/>
                <a:cs typeface="Carlito"/>
              </a:rPr>
              <a:t>)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valid kernel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in </a:t>
            </a:r>
            <a:r>
              <a:rPr sz="2200" spc="5" dirty="0">
                <a:solidFill>
                  <a:srgbClr val="333333"/>
                </a:solidFill>
                <a:latin typeface="Carlito"/>
                <a:cs typeface="Carlito"/>
              </a:rPr>
              <a:t>R</a:t>
            </a:r>
            <a:r>
              <a:rPr sz="2175" spc="7" baseline="24904" dirty="0">
                <a:solidFill>
                  <a:srgbClr val="333333"/>
                </a:solidFill>
                <a:latin typeface="Carlito"/>
                <a:cs typeface="Carlito"/>
              </a:rPr>
              <a:t>m</a:t>
            </a:r>
            <a:r>
              <a:rPr sz="2200" spc="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200" spc="5" dirty="0">
                <a:solidFill>
                  <a:srgbClr val="3366CC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k(</a:t>
            </a:r>
            <a:r>
              <a:rPr sz="2200" b="1" spc="-5" dirty="0">
                <a:solidFill>
                  <a:srgbClr val="3366CC"/>
                </a:solidFill>
                <a:latin typeface="Carlito"/>
                <a:cs typeface="Carlito"/>
              </a:rPr>
              <a:t>x, </a:t>
            </a:r>
            <a:r>
              <a:rPr sz="2200" b="1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200" dirty="0">
                <a:solidFill>
                  <a:srgbClr val="3366CC"/>
                </a:solidFill>
                <a:latin typeface="Carlito"/>
                <a:cs typeface="Carlito"/>
              </a:rPr>
              <a:t>’) </a:t>
            </a:r>
            <a:r>
              <a:rPr sz="2200" b="1" dirty="0">
                <a:solidFill>
                  <a:srgbClr val="3366CC"/>
                </a:solidFill>
                <a:latin typeface="Carlito"/>
                <a:cs typeface="Carlito"/>
              </a:rPr>
              <a:t>= 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k</a:t>
            </a:r>
            <a:r>
              <a:rPr sz="2175" spc="-7" baseline="-21072" dirty="0">
                <a:solidFill>
                  <a:srgbClr val="3366CC"/>
                </a:solidFill>
                <a:latin typeface="Carlito"/>
                <a:cs typeface="Carlito"/>
              </a:rPr>
              <a:t>m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(φ(</a:t>
            </a:r>
            <a:r>
              <a:rPr sz="2200" b="1" spc="-5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), φ(</a:t>
            </a:r>
            <a:r>
              <a:rPr sz="2200" b="1" spc="-5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’))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is also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valid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kernel</a:t>
            </a:r>
            <a:endParaRPr sz="2200" dirty="0">
              <a:solidFill>
                <a:prstClr val="black"/>
              </a:solidFill>
              <a:latin typeface="Carlito"/>
              <a:cs typeface="Carlito"/>
            </a:endParaRPr>
          </a:p>
          <a:p>
            <a:pPr lvl="1" fontAlgn="auto">
              <a:spcBef>
                <a:spcPts val="25"/>
              </a:spcBef>
              <a:spcAft>
                <a:spcPts val="0"/>
              </a:spcAft>
              <a:buClr>
                <a:srgbClr val="333333"/>
              </a:buClr>
              <a:buFont typeface="Arial"/>
              <a:buChar char="–"/>
            </a:pPr>
            <a:endParaRPr sz="26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806450" marR="1102360" lvl="1" indent="-285750" fontAlgn="auto">
              <a:lnSpc>
                <a:spcPct val="796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tabLst>
                <a:tab pos="805815" algn="l"/>
                <a:tab pos="806450" algn="l"/>
              </a:tabLst>
            </a:pP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If </a:t>
            </a:r>
            <a:r>
              <a:rPr sz="2200" b="1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is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symmetric positive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semi-definite matrix, 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 k(</a:t>
            </a:r>
            <a:r>
              <a:rPr sz="2200" b="1" spc="-5" dirty="0">
                <a:solidFill>
                  <a:srgbClr val="3366CC"/>
                </a:solidFill>
                <a:latin typeface="Carlito"/>
                <a:cs typeface="Carlito"/>
              </a:rPr>
              <a:t>x, </a:t>
            </a:r>
            <a:r>
              <a:rPr sz="2200" b="1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200" dirty="0">
                <a:solidFill>
                  <a:srgbClr val="3366CC"/>
                </a:solidFill>
                <a:latin typeface="Carlito"/>
                <a:cs typeface="Carlito"/>
              </a:rPr>
              <a:t>’) </a:t>
            </a:r>
            <a:r>
              <a:rPr sz="2200" b="1" dirty="0">
                <a:solidFill>
                  <a:srgbClr val="3366CC"/>
                </a:solidFill>
                <a:latin typeface="Carlito"/>
                <a:cs typeface="Carlito"/>
              </a:rPr>
              <a:t>= xAx</a:t>
            </a:r>
            <a:r>
              <a:rPr sz="2200" dirty="0">
                <a:solidFill>
                  <a:srgbClr val="3366CC"/>
                </a:solidFill>
                <a:latin typeface="Carlito"/>
                <a:cs typeface="Carlito"/>
              </a:rPr>
              <a:t>’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is also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valid kernel</a:t>
            </a:r>
            <a:endParaRPr sz="22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57886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Kernel </a:t>
            </a:r>
            <a:r>
              <a:rPr spc="-45" dirty="0"/>
              <a:t>Trick: </a:t>
            </a:r>
            <a:r>
              <a:rPr spc="-5" dirty="0"/>
              <a:t>An </a:t>
            </a:r>
            <a:r>
              <a:rPr spc="-2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540" y="1616265"/>
            <a:ext cx="68230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fontAlgn="auto">
              <a:spcBef>
                <a:spcPts val="100"/>
              </a:spcBef>
              <a:spcAft>
                <a:spcPts val="0"/>
              </a:spcAft>
            </a:pP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Let the blown up </a:t>
            </a:r>
            <a:r>
              <a:rPr sz="2200" spc="-20" dirty="0">
                <a:solidFill>
                  <a:srgbClr val="333333"/>
                </a:solidFill>
                <a:latin typeface="Carlito"/>
                <a:cs typeface="Carlito"/>
              </a:rPr>
              <a:t>feature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space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represent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the space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all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3</a:t>
            </a:r>
            <a:r>
              <a:rPr sz="2175" baseline="24904" dirty="0">
                <a:solidFill>
                  <a:srgbClr val="333333"/>
                </a:solidFill>
                <a:latin typeface="Carlito"/>
                <a:cs typeface="Carlito"/>
              </a:rPr>
              <a:t>n  </a:t>
            </a: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conjunctions.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Then,</a:t>
            </a:r>
            <a:endParaRPr sz="2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2814" y="3157220"/>
            <a:ext cx="705802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fontAlgn="auto">
              <a:spcBef>
                <a:spcPts val="100"/>
              </a:spcBef>
              <a:spcAft>
                <a:spcPts val="0"/>
              </a:spcAft>
            </a:pP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where 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same(x,z)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is the number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features </a:t>
            </a: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that </a:t>
            </a:r>
            <a:r>
              <a:rPr sz="2200" spc="-20" dirty="0">
                <a:solidFill>
                  <a:srgbClr val="333333"/>
                </a:solidFill>
                <a:latin typeface="Carlito"/>
                <a:cs typeface="Carlito"/>
              </a:rPr>
              <a:t>have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same 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value for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both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x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and</a:t>
            </a:r>
            <a:r>
              <a:rPr sz="2200" spc="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endParaRPr sz="2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8640" y="4305689"/>
            <a:ext cx="7616190" cy="1421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auto">
              <a:lnSpc>
                <a:spcPts val="1845"/>
              </a:lnSpc>
              <a:spcBef>
                <a:spcPts val="0"/>
              </a:spcBef>
              <a:spcAft>
                <a:spcPts val="0"/>
              </a:spcAft>
            </a:pP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Example: </a:t>
            </a:r>
            <a:r>
              <a:rPr spc="-50" dirty="0">
                <a:solidFill>
                  <a:srgbClr val="333333"/>
                </a:solidFill>
                <a:latin typeface="Carlito"/>
                <a:cs typeface="Carlito"/>
              </a:rPr>
              <a:t>Take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n=3; </a:t>
            </a:r>
            <a:r>
              <a:rPr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=(001), </a:t>
            </a:r>
            <a:r>
              <a:rPr b="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=(011),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we </a:t>
            </a:r>
            <a:r>
              <a:rPr spc="-15" dirty="0">
                <a:solidFill>
                  <a:srgbClr val="333333"/>
                </a:solidFill>
                <a:latin typeface="Carlito"/>
                <a:cs typeface="Carlito"/>
              </a:rPr>
              <a:t>have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conjunctions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size</a:t>
            </a:r>
            <a:r>
              <a:rPr spc="7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0,1,2,3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380"/>
              </a:spcBef>
              <a:spcAft>
                <a:spcPts val="0"/>
              </a:spcAft>
            </a:pPr>
            <a:r>
              <a:rPr b="1" spc="-5" dirty="0">
                <a:solidFill>
                  <a:srgbClr val="3366CC"/>
                </a:solidFill>
                <a:latin typeface="Carlito"/>
                <a:cs typeface="Carlito"/>
              </a:rPr>
              <a:t>Proof: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let m=same(</a:t>
            </a:r>
            <a:r>
              <a:rPr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b="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);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construct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“surviving”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conjunctions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by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380"/>
              </a:spcBef>
              <a:spcAft>
                <a:spcPts val="0"/>
              </a:spcAft>
              <a:tabLst>
                <a:tab pos="456565" algn="l"/>
              </a:tabLst>
            </a:pP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1.	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choosing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include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one of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these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k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literals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with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the right polarity in the conjunctions,</a:t>
            </a:r>
            <a:r>
              <a:rPr spc="10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or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409"/>
              </a:spcBef>
              <a:spcAft>
                <a:spcPts val="0"/>
              </a:spcAft>
              <a:tabLst>
                <a:tab pos="456565" algn="l"/>
              </a:tabLst>
            </a:pP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2.	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choosing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not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include it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at</a:t>
            </a:r>
            <a:r>
              <a:rPr spc="2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all.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380"/>
              </a:spcBef>
              <a:spcAft>
                <a:spcPts val="0"/>
              </a:spcAft>
            </a:pP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Conjunctions with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literals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outside this set</a:t>
            </a:r>
            <a:r>
              <a:rPr spc="1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pc="-20" dirty="0">
                <a:solidFill>
                  <a:srgbClr val="333333"/>
                </a:solidFill>
                <a:latin typeface="Carlito"/>
                <a:cs typeface="Carlito"/>
              </a:rPr>
              <a:t>disappear.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69439" y="2305790"/>
            <a:ext cx="4998720" cy="775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1746" y="3946792"/>
            <a:ext cx="7974330" cy="2495550"/>
          </a:xfrm>
          <a:custGeom>
            <a:avLst/>
            <a:gdLst/>
            <a:ahLst/>
            <a:cxnLst/>
            <a:rect l="l" t="t" r="r" b="b"/>
            <a:pathLst>
              <a:path w="7974330" h="2495550">
                <a:moveTo>
                  <a:pt x="7974101" y="0"/>
                </a:moveTo>
                <a:lnTo>
                  <a:pt x="0" y="0"/>
                </a:lnTo>
                <a:lnTo>
                  <a:pt x="0" y="2495461"/>
                </a:lnTo>
                <a:lnTo>
                  <a:pt x="7974101" y="2495461"/>
                </a:lnTo>
                <a:lnTo>
                  <a:pt x="7974101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103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35788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This</a:t>
            </a:r>
            <a:r>
              <a:rPr spc="-75" dirty="0"/>
              <a:t> </a:t>
            </a:r>
            <a:r>
              <a:rPr spc="-15" dirty="0"/>
              <a:t>lecture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104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69720"/>
            <a:ext cx="7160260" cy="4207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fontAlgn="auto">
              <a:spcBef>
                <a:spcPts val="100"/>
              </a:spcBef>
              <a:spcAft>
                <a:spcPts val="0"/>
              </a:spcAft>
              <a:buFont typeface="Wingdings"/>
              <a:buChar char=""/>
              <a:tabLst>
                <a:tab pos="355600" algn="l"/>
              </a:tabLst>
            </a:pP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Support </a:t>
            </a:r>
            <a:r>
              <a:rPr sz="2800" spc="-20" dirty="0">
                <a:solidFill>
                  <a:srgbClr val="333333"/>
                </a:solidFill>
                <a:latin typeface="Carlito"/>
                <a:cs typeface="Carlito"/>
              </a:rPr>
              <a:t>vectors</a:t>
            </a:r>
            <a:endParaRPr sz="2800" dirty="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35"/>
              </a:spcBef>
              <a:spcAft>
                <a:spcPts val="0"/>
              </a:spcAft>
              <a:buClr>
                <a:srgbClr val="333333"/>
              </a:buClr>
              <a:buFont typeface="Wingdings"/>
              <a:buChar char=""/>
            </a:pPr>
            <a:endParaRPr sz="325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355600" indent="-342900" fontAlgn="auto">
              <a:spcBef>
                <a:spcPts val="5"/>
              </a:spcBef>
              <a:spcAft>
                <a:spcPts val="0"/>
              </a:spcAft>
              <a:buFont typeface="Wingdings"/>
              <a:buChar char=""/>
              <a:tabLst>
                <a:tab pos="355600" algn="l"/>
              </a:tabLst>
            </a:pPr>
            <a:r>
              <a:rPr sz="2800" spc="-15" dirty="0">
                <a:solidFill>
                  <a:srgbClr val="333333"/>
                </a:solidFill>
                <a:latin typeface="Carlito"/>
                <a:cs typeface="Carlito"/>
              </a:rPr>
              <a:t>Kernels</a:t>
            </a:r>
            <a:endParaRPr sz="2800" dirty="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10"/>
              </a:spcBef>
              <a:spcAft>
                <a:spcPts val="0"/>
              </a:spcAft>
              <a:buClr>
                <a:srgbClr val="333333"/>
              </a:buClr>
              <a:buFont typeface="Wingdings"/>
              <a:buChar char=""/>
            </a:pPr>
            <a:endParaRPr sz="33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Wingdings"/>
              <a:buChar char=""/>
              <a:tabLst>
                <a:tab pos="355600" algn="l"/>
              </a:tabLst>
            </a:pP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800" spc="-20" dirty="0">
                <a:solidFill>
                  <a:srgbClr val="333333"/>
                </a:solidFill>
                <a:latin typeface="Carlito"/>
                <a:cs typeface="Carlito"/>
              </a:rPr>
              <a:t>kernel</a:t>
            </a:r>
            <a:r>
              <a:rPr sz="2800" spc="-1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trick</a:t>
            </a:r>
            <a:endParaRPr sz="2800" dirty="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10"/>
              </a:spcBef>
              <a:spcAft>
                <a:spcPts val="0"/>
              </a:spcAft>
              <a:buClr>
                <a:srgbClr val="333333"/>
              </a:buClr>
              <a:buFont typeface="Wingdings"/>
              <a:buChar char=""/>
            </a:pPr>
            <a:endParaRPr sz="33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355600" indent="-342900" fontAlgn="auto">
              <a:spcBef>
                <a:spcPts val="0"/>
              </a:spcBef>
              <a:spcAft>
                <a:spcPts val="0"/>
              </a:spcAft>
              <a:buFont typeface="Wingdings"/>
              <a:buChar char=""/>
              <a:tabLst>
                <a:tab pos="355600" algn="l"/>
              </a:tabLst>
            </a:pPr>
            <a:r>
              <a:rPr sz="2800" spc="-10" dirty="0">
                <a:solidFill>
                  <a:srgbClr val="333333"/>
                </a:solidFill>
                <a:latin typeface="Carlito"/>
                <a:cs typeface="Carlito"/>
              </a:rPr>
              <a:t>Properties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of</a:t>
            </a:r>
            <a:r>
              <a:rPr sz="2800" spc="1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800" spc="-20" dirty="0">
                <a:solidFill>
                  <a:srgbClr val="333333"/>
                </a:solidFill>
                <a:latin typeface="Carlito"/>
                <a:cs typeface="Carlito"/>
              </a:rPr>
              <a:t>kernels</a:t>
            </a:r>
            <a:endParaRPr sz="2800" dirty="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10"/>
              </a:spcBef>
              <a:spcAft>
                <a:spcPts val="0"/>
              </a:spcAft>
            </a:pPr>
            <a:endParaRPr sz="33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12700" fontAlgn="auto">
              <a:spcBef>
                <a:spcPts val="5"/>
              </a:spcBef>
              <a:spcAft>
                <a:spcPts val="0"/>
              </a:spcAft>
              <a:tabLst>
                <a:tab pos="526415" algn="l"/>
              </a:tabLst>
            </a:pPr>
            <a:r>
              <a:rPr sz="2800" b="1" dirty="0">
                <a:solidFill>
                  <a:srgbClr val="3366CC"/>
                </a:solidFill>
                <a:latin typeface="Carlito"/>
                <a:cs typeface="Carlito"/>
              </a:rPr>
              <a:t>5.	</a:t>
            </a:r>
            <a:r>
              <a:rPr sz="2800" b="1" spc="-5" dirty="0">
                <a:solidFill>
                  <a:srgbClr val="3366CC"/>
                </a:solidFill>
                <a:latin typeface="Carlito"/>
                <a:cs typeface="Carlito"/>
              </a:rPr>
              <a:t>Another </a:t>
            </a:r>
            <a:r>
              <a:rPr sz="2800" b="1" spc="-15" dirty="0">
                <a:solidFill>
                  <a:srgbClr val="3366CC"/>
                </a:solidFill>
                <a:latin typeface="Carlito"/>
                <a:cs typeface="Carlito"/>
              </a:rPr>
              <a:t>example </a:t>
            </a:r>
            <a:r>
              <a:rPr sz="2800" b="1" spc="-5" dirty="0">
                <a:solidFill>
                  <a:srgbClr val="3366CC"/>
                </a:solidFill>
                <a:latin typeface="Carlito"/>
                <a:cs typeface="Carlito"/>
              </a:rPr>
              <a:t>of the </a:t>
            </a:r>
            <a:r>
              <a:rPr sz="2800" b="1" spc="-15" dirty="0">
                <a:solidFill>
                  <a:srgbClr val="3366CC"/>
                </a:solidFill>
                <a:latin typeface="Carlito"/>
                <a:cs typeface="Carlito"/>
              </a:rPr>
              <a:t>kernel</a:t>
            </a:r>
            <a:r>
              <a:rPr sz="2800" b="1" spc="5" dirty="0">
                <a:solidFill>
                  <a:srgbClr val="3366CC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3366CC"/>
                </a:solidFill>
                <a:latin typeface="Carlito"/>
                <a:cs typeface="Carlito"/>
              </a:rPr>
              <a:t>trick</a:t>
            </a:r>
            <a:endParaRPr sz="28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57124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Kernel </a:t>
            </a:r>
            <a:r>
              <a:rPr spc="-45" dirty="0"/>
              <a:t>Trick: </a:t>
            </a:r>
            <a:r>
              <a:rPr spc="-5" dirty="0"/>
              <a:t>An </a:t>
            </a:r>
            <a:r>
              <a:rPr spc="-2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540" y="1616265"/>
            <a:ext cx="68230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fontAlgn="auto">
              <a:spcBef>
                <a:spcPts val="100"/>
              </a:spcBef>
              <a:spcAft>
                <a:spcPts val="0"/>
              </a:spcAft>
            </a:pP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Let the blown up </a:t>
            </a:r>
            <a:r>
              <a:rPr sz="2200" spc="-20" dirty="0">
                <a:solidFill>
                  <a:srgbClr val="333333"/>
                </a:solidFill>
                <a:latin typeface="Carlito"/>
                <a:cs typeface="Carlito"/>
              </a:rPr>
              <a:t>feature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space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represent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the space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all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3</a:t>
            </a:r>
            <a:r>
              <a:rPr sz="2175" baseline="24904" dirty="0">
                <a:solidFill>
                  <a:srgbClr val="333333"/>
                </a:solidFill>
                <a:latin typeface="Carlito"/>
                <a:cs typeface="Carlito"/>
              </a:rPr>
              <a:t>n  </a:t>
            </a: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conjunctions.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Then,</a:t>
            </a:r>
            <a:endParaRPr sz="2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157220"/>
            <a:ext cx="7454900" cy="1395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575" marR="5080" fontAlgn="auto">
              <a:spcBef>
                <a:spcPts val="100"/>
              </a:spcBef>
              <a:spcAft>
                <a:spcPts val="0"/>
              </a:spcAft>
            </a:pP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where 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same(x,z)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is the number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features </a:t>
            </a: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that </a:t>
            </a:r>
            <a:r>
              <a:rPr sz="2200" spc="-20" dirty="0">
                <a:solidFill>
                  <a:srgbClr val="333333"/>
                </a:solidFill>
                <a:latin typeface="Carlito"/>
                <a:cs typeface="Carlito"/>
              </a:rPr>
              <a:t>have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same 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value for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both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x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and</a:t>
            </a:r>
            <a:r>
              <a:rPr sz="2200" spc="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endParaRPr sz="220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45"/>
              </a:spcBef>
              <a:spcAft>
                <a:spcPts val="0"/>
              </a:spcAft>
            </a:pPr>
            <a:endParaRPr sz="2900">
              <a:solidFill>
                <a:prstClr val="black"/>
              </a:solidFill>
              <a:latin typeface="Carlito"/>
              <a:cs typeface="Carlito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</a:pP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Example: </a:t>
            </a:r>
            <a:r>
              <a:rPr spc="-50" dirty="0">
                <a:solidFill>
                  <a:srgbClr val="333333"/>
                </a:solidFill>
                <a:latin typeface="Carlito"/>
                <a:cs typeface="Carlito"/>
              </a:rPr>
              <a:t>Take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n=3; </a:t>
            </a:r>
            <a:r>
              <a:rPr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=(001), </a:t>
            </a:r>
            <a:r>
              <a:rPr b="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=(011),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we </a:t>
            </a:r>
            <a:r>
              <a:rPr spc="-15" dirty="0">
                <a:solidFill>
                  <a:srgbClr val="333333"/>
                </a:solidFill>
                <a:latin typeface="Carlito"/>
                <a:cs typeface="Carlito"/>
              </a:rPr>
              <a:t>have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conjunctions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size</a:t>
            </a:r>
            <a:r>
              <a:rPr spc="7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0,1,2,3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8640" y="4597789"/>
            <a:ext cx="7616190" cy="1129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auto">
              <a:lnSpc>
                <a:spcPts val="1845"/>
              </a:lnSpc>
              <a:spcBef>
                <a:spcPts val="0"/>
              </a:spcBef>
              <a:spcAft>
                <a:spcPts val="0"/>
              </a:spcAft>
            </a:pPr>
            <a:r>
              <a:rPr b="1" spc="-5" dirty="0">
                <a:solidFill>
                  <a:srgbClr val="3366CC"/>
                </a:solidFill>
                <a:latin typeface="Carlito"/>
                <a:cs typeface="Carlito"/>
              </a:rPr>
              <a:t>Proof: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let m=same(</a:t>
            </a:r>
            <a:r>
              <a:rPr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b="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);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construct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“surviving”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conjunctions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by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380"/>
              </a:spcBef>
              <a:spcAft>
                <a:spcPts val="0"/>
              </a:spcAft>
              <a:tabLst>
                <a:tab pos="456565" algn="l"/>
              </a:tabLst>
            </a:pP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1.	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choosing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include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one of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these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k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literals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with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the right polarity in the conjunctions,</a:t>
            </a:r>
            <a:r>
              <a:rPr spc="10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or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409"/>
              </a:spcBef>
              <a:spcAft>
                <a:spcPts val="0"/>
              </a:spcAft>
              <a:tabLst>
                <a:tab pos="456565" algn="l"/>
              </a:tabLst>
            </a:pP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2.	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choosing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not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include it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at</a:t>
            </a:r>
            <a:r>
              <a:rPr spc="2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all.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380"/>
              </a:spcBef>
              <a:spcAft>
                <a:spcPts val="0"/>
              </a:spcAft>
            </a:pP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Conjunctions with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literals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outside this set</a:t>
            </a:r>
            <a:r>
              <a:rPr spc="1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pc="-20" dirty="0">
                <a:solidFill>
                  <a:srgbClr val="333333"/>
                </a:solidFill>
                <a:latin typeface="Carlito"/>
                <a:cs typeface="Carlito"/>
              </a:rPr>
              <a:t>disappear.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69439" y="2305790"/>
            <a:ext cx="4998720" cy="775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1746" y="4612335"/>
            <a:ext cx="7974330" cy="1830070"/>
          </a:xfrm>
          <a:custGeom>
            <a:avLst/>
            <a:gdLst/>
            <a:ahLst/>
            <a:cxnLst/>
            <a:rect l="l" t="t" r="r" b="b"/>
            <a:pathLst>
              <a:path w="7974330" h="1830070">
                <a:moveTo>
                  <a:pt x="7974101" y="0"/>
                </a:moveTo>
                <a:lnTo>
                  <a:pt x="0" y="0"/>
                </a:lnTo>
                <a:lnTo>
                  <a:pt x="0" y="1829917"/>
                </a:lnTo>
                <a:lnTo>
                  <a:pt x="7974101" y="1829917"/>
                </a:lnTo>
                <a:lnTo>
                  <a:pt x="7974101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105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60934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Kernel </a:t>
            </a:r>
            <a:r>
              <a:rPr spc="-45" dirty="0"/>
              <a:t>Trick: </a:t>
            </a:r>
            <a:r>
              <a:rPr spc="-5" dirty="0"/>
              <a:t>An </a:t>
            </a:r>
            <a:r>
              <a:rPr spc="-2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540" y="1616265"/>
            <a:ext cx="68230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fontAlgn="auto">
              <a:spcBef>
                <a:spcPts val="100"/>
              </a:spcBef>
              <a:spcAft>
                <a:spcPts val="0"/>
              </a:spcAft>
            </a:pP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Let the blown up </a:t>
            </a:r>
            <a:r>
              <a:rPr sz="2200" spc="-20" dirty="0">
                <a:solidFill>
                  <a:srgbClr val="333333"/>
                </a:solidFill>
                <a:latin typeface="Carlito"/>
                <a:cs typeface="Carlito"/>
              </a:rPr>
              <a:t>feature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space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represent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the space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all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3</a:t>
            </a:r>
            <a:r>
              <a:rPr sz="2175" baseline="24904" dirty="0">
                <a:solidFill>
                  <a:srgbClr val="333333"/>
                </a:solidFill>
                <a:latin typeface="Carlito"/>
                <a:cs typeface="Carlito"/>
              </a:rPr>
              <a:t>n  </a:t>
            </a: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conjunctions.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Then,</a:t>
            </a:r>
            <a:endParaRPr sz="2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157220"/>
            <a:ext cx="7454900" cy="1687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575" marR="5080" fontAlgn="auto">
              <a:spcBef>
                <a:spcPts val="100"/>
              </a:spcBef>
              <a:spcAft>
                <a:spcPts val="0"/>
              </a:spcAft>
            </a:pP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where 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same(x,z)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is the number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features </a:t>
            </a: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that </a:t>
            </a:r>
            <a:r>
              <a:rPr sz="2200" spc="-20" dirty="0">
                <a:solidFill>
                  <a:srgbClr val="333333"/>
                </a:solidFill>
                <a:latin typeface="Carlito"/>
                <a:cs typeface="Carlito"/>
              </a:rPr>
              <a:t>have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same 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value for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both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x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and</a:t>
            </a:r>
            <a:r>
              <a:rPr sz="2200" spc="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endParaRPr sz="220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45"/>
              </a:spcBef>
              <a:spcAft>
                <a:spcPts val="0"/>
              </a:spcAft>
            </a:pPr>
            <a:endParaRPr sz="2900">
              <a:solidFill>
                <a:prstClr val="black"/>
              </a:solidFill>
              <a:latin typeface="Carlito"/>
              <a:cs typeface="Carlito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</a:pP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Example: </a:t>
            </a:r>
            <a:r>
              <a:rPr spc="-50" dirty="0">
                <a:solidFill>
                  <a:srgbClr val="333333"/>
                </a:solidFill>
                <a:latin typeface="Carlito"/>
                <a:cs typeface="Carlito"/>
              </a:rPr>
              <a:t>Take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n=3; </a:t>
            </a:r>
            <a:r>
              <a:rPr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=(001), </a:t>
            </a:r>
            <a:r>
              <a:rPr b="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=(011),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we </a:t>
            </a:r>
            <a:r>
              <a:rPr spc="-15" dirty="0">
                <a:solidFill>
                  <a:srgbClr val="333333"/>
                </a:solidFill>
                <a:latin typeface="Carlito"/>
                <a:cs typeface="Carlito"/>
              </a:rPr>
              <a:t>have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conjunctions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size</a:t>
            </a:r>
            <a:r>
              <a:rPr spc="7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0,1,2,3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  <a:p>
            <a:pPr marL="12700" fontAlgn="auto">
              <a:spcBef>
                <a:spcPts val="380"/>
              </a:spcBef>
              <a:spcAft>
                <a:spcPts val="0"/>
              </a:spcAft>
            </a:pPr>
            <a:r>
              <a:rPr b="1" spc="-5" dirty="0">
                <a:solidFill>
                  <a:srgbClr val="3366CC"/>
                </a:solidFill>
                <a:latin typeface="Carlito"/>
                <a:cs typeface="Carlito"/>
              </a:rPr>
              <a:t>Proof: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let m=same(</a:t>
            </a:r>
            <a:r>
              <a:rPr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b="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);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construct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“surviving”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conjunctions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by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8640" y="4889889"/>
            <a:ext cx="7616190" cy="83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auto">
              <a:lnSpc>
                <a:spcPts val="1845"/>
              </a:lnSpc>
              <a:spcBef>
                <a:spcPts val="0"/>
              </a:spcBef>
              <a:spcAft>
                <a:spcPts val="0"/>
              </a:spcAft>
              <a:tabLst>
                <a:tab pos="456565" algn="l"/>
              </a:tabLst>
            </a:pP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1.	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choosing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include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one of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these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k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literals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with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the right polarity in the conjunctions,</a:t>
            </a:r>
            <a:r>
              <a:rPr spc="10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or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409"/>
              </a:spcBef>
              <a:spcAft>
                <a:spcPts val="0"/>
              </a:spcAft>
              <a:tabLst>
                <a:tab pos="456565" algn="l"/>
              </a:tabLst>
            </a:pP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2.	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choosing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not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include it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at</a:t>
            </a:r>
            <a:r>
              <a:rPr spc="2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all.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380"/>
              </a:spcBef>
              <a:spcAft>
                <a:spcPts val="0"/>
              </a:spcAft>
            </a:pP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Conjunctions with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literals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outside this set</a:t>
            </a:r>
            <a:r>
              <a:rPr spc="1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pc="-20" dirty="0">
                <a:solidFill>
                  <a:srgbClr val="333333"/>
                </a:solidFill>
                <a:latin typeface="Carlito"/>
                <a:cs typeface="Carlito"/>
              </a:rPr>
              <a:t>disappear.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69439" y="2305790"/>
            <a:ext cx="4998720" cy="775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1746" y="4881283"/>
            <a:ext cx="7974330" cy="1561465"/>
          </a:xfrm>
          <a:custGeom>
            <a:avLst/>
            <a:gdLst/>
            <a:ahLst/>
            <a:cxnLst/>
            <a:rect l="l" t="t" r="r" b="b"/>
            <a:pathLst>
              <a:path w="7974330" h="1561464">
                <a:moveTo>
                  <a:pt x="7974101" y="0"/>
                </a:moveTo>
                <a:lnTo>
                  <a:pt x="0" y="0"/>
                </a:lnTo>
                <a:lnTo>
                  <a:pt x="0" y="1560969"/>
                </a:lnTo>
                <a:lnTo>
                  <a:pt x="7974101" y="1560969"/>
                </a:lnTo>
                <a:lnTo>
                  <a:pt x="7974101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106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57886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Kernel </a:t>
            </a:r>
            <a:r>
              <a:rPr spc="-45" dirty="0"/>
              <a:t>Trick: </a:t>
            </a:r>
            <a:r>
              <a:rPr spc="-5" dirty="0"/>
              <a:t>An </a:t>
            </a:r>
            <a:r>
              <a:rPr spc="-2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540" y="1616265"/>
            <a:ext cx="68230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fontAlgn="auto">
              <a:spcBef>
                <a:spcPts val="100"/>
              </a:spcBef>
              <a:spcAft>
                <a:spcPts val="0"/>
              </a:spcAft>
            </a:pP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Let the blown up </a:t>
            </a:r>
            <a:r>
              <a:rPr sz="2200" spc="-20" dirty="0">
                <a:solidFill>
                  <a:srgbClr val="333333"/>
                </a:solidFill>
                <a:latin typeface="Carlito"/>
                <a:cs typeface="Carlito"/>
              </a:rPr>
              <a:t>feature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space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represent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the space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all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3</a:t>
            </a:r>
            <a:r>
              <a:rPr sz="2175" baseline="24904" dirty="0">
                <a:solidFill>
                  <a:srgbClr val="333333"/>
                </a:solidFill>
                <a:latin typeface="Carlito"/>
                <a:cs typeface="Carlito"/>
              </a:rPr>
              <a:t>n  </a:t>
            </a: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conjunctions.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Then,</a:t>
            </a:r>
            <a:endParaRPr sz="2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157220"/>
            <a:ext cx="7641590" cy="1979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575" marR="191135" fontAlgn="auto">
              <a:spcBef>
                <a:spcPts val="100"/>
              </a:spcBef>
              <a:spcAft>
                <a:spcPts val="0"/>
              </a:spcAft>
            </a:pP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where 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same(x,z)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is the number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features </a:t>
            </a: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that </a:t>
            </a:r>
            <a:r>
              <a:rPr sz="2200" spc="-20" dirty="0">
                <a:solidFill>
                  <a:srgbClr val="333333"/>
                </a:solidFill>
                <a:latin typeface="Carlito"/>
                <a:cs typeface="Carlito"/>
              </a:rPr>
              <a:t>have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same 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value for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both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x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and</a:t>
            </a:r>
            <a:r>
              <a:rPr sz="2200" spc="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endParaRPr sz="220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45"/>
              </a:spcBef>
              <a:spcAft>
                <a:spcPts val="0"/>
              </a:spcAft>
            </a:pPr>
            <a:endParaRPr sz="2900">
              <a:solidFill>
                <a:prstClr val="black"/>
              </a:solidFill>
              <a:latin typeface="Carlito"/>
              <a:cs typeface="Carlito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</a:pP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Example: </a:t>
            </a:r>
            <a:r>
              <a:rPr spc="-50" dirty="0">
                <a:solidFill>
                  <a:srgbClr val="333333"/>
                </a:solidFill>
                <a:latin typeface="Carlito"/>
                <a:cs typeface="Carlito"/>
              </a:rPr>
              <a:t>Take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n=3; </a:t>
            </a:r>
            <a:r>
              <a:rPr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=(001), </a:t>
            </a:r>
            <a:r>
              <a:rPr b="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=(011),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we </a:t>
            </a:r>
            <a:r>
              <a:rPr spc="-15" dirty="0">
                <a:solidFill>
                  <a:srgbClr val="333333"/>
                </a:solidFill>
                <a:latin typeface="Carlito"/>
                <a:cs typeface="Carlito"/>
              </a:rPr>
              <a:t>have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conjunctions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size</a:t>
            </a:r>
            <a:r>
              <a:rPr spc="7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0,1,2,3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  <a:p>
            <a:pPr marL="12700" fontAlgn="auto">
              <a:spcBef>
                <a:spcPts val="380"/>
              </a:spcBef>
              <a:spcAft>
                <a:spcPts val="0"/>
              </a:spcAft>
            </a:pPr>
            <a:r>
              <a:rPr b="1" spc="-5" dirty="0">
                <a:solidFill>
                  <a:srgbClr val="3366CC"/>
                </a:solidFill>
                <a:latin typeface="Carlito"/>
                <a:cs typeface="Carlito"/>
              </a:rPr>
              <a:t>Proof: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let m=same(</a:t>
            </a:r>
            <a:r>
              <a:rPr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b="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);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construct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“surviving”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conjunctions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by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  <a:p>
            <a:pPr marL="12700" fontAlgn="auto">
              <a:spcBef>
                <a:spcPts val="380"/>
              </a:spcBef>
              <a:spcAft>
                <a:spcPts val="0"/>
              </a:spcAft>
              <a:tabLst>
                <a:tab pos="469265" algn="l"/>
              </a:tabLst>
            </a:pP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1.	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choosing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include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one of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these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k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literals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with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the right polarity in the conjunctions,</a:t>
            </a:r>
            <a:r>
              <a:rPr spc="10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or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8640" y="5186243"/>
            <a:ext cx="4276725" cy="540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auto">
              <a:lnSpc>
                <a:spcPts val="1845"/>
              </a:lnSpc>
              <a:spcBef>
                <a:spcPts val="0"/>
              </a:spcBef>
              <a:spcAft>
                <a:spcPts val="0"/>
              </a:spcAft>
              <a:tabLst>
                <a:tab pos="456565" algn="l"/>
              </a:tabLst>
            </a:pP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2.	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choosing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not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include it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at</a:t>
            </a:r>
            <a:r>
              <a:rPr spc="2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all.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380"/>
              </a:spcBef>
              <a:spcAft>
                <a:spcPts val="0"/>
              </a:spcAft>
            </a:pP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Conjunctions with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literals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outside this set</a:t>
            </a:r>
            <a:r>
              <a:rPr spc="1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pc="-20" dirty="0">
                <a:solidFill>
                  <a:srgbClr val="333333"/>
                </a:solidFill>
                <a:latin typeface="Carlito"/>
                <a:cs typeface="Carlito"/>
              </a:rPr>
              <a:t>disappear.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69439" y="2305790"/>
            <a:ext cx="4998720" cy="775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1746" y="5109883"/>
            <a:ext cx="7974330" cy="1332865"/>
          </a:xfrm>
          <a:custGeom>
            <a:avLst/>
            <a:gdLst/>
            <a:ahLst/>
            <a:cxnLst/>
            <a:rect l="l" t="t" r="r" b="b"/>
            <a:pathLst>
              <a:path w="7974330" h="1332864">
                <a:moveTo>
                  <a:pt x="7974101" y="0"/>
                </a:moveTo>
                <a:lnTo>
                  <a:pt x="0" y="0"/>
                </a:lnTo>
                <a:lnTo>
                  <a:pt x="0" y="1332369"/>
                </a:lnTo>
                <a:lnTo>
                  <a:pt x="7974101" y="1332369"/>
                </a:lnTo>
                <a:lnTo>
                  <a:pt x="7974101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107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59410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Kernel </a:t>
            </a:r>
            <a:r>
              <a:rPr spc="-45" dirty="0"/>
              <a:t>Trick: </a:t>
            </a:r>
            <a:r>
              <a:rPr spc="-5" dirty="0"/>
              <a:t>An </a:t>
            </a:r>
            <a:r>
              <a:rPr spc="-2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540" y="1616265"/>
            <a:ext cx="68230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fontAlgn="auto">
              <a:spcBef>
                <a:spcPts val="100"/>
              </a:spcBef>
              <a:spcAft>
                <a:spcPts val="0"/>
              </a:spcAft>
            </a:pP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Let the blown up </a:t>
            </a:r>
            <a:r>
              <a:rPr sz="2200" spc="-20" dirty="0">
                <a:solidFill>
                  <a:srgbClr val="333333"/>
                </a:solidFill>
                <a:latin typeface="Carlito"/>
                <a:cs typeface="Carlito"/>
              </a:rPr>
              <a:t>feature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space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represent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the space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all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3</a:t>
            </a:r>
            <a:r>
              <a:rPr sz="2175" baseline="24904" dirty="0">
                <a:solidFill>
                  <a:srgbClr val="333333"/>
                </a:solidFill>
                <a:latin typeface="Carlito"/>
                <a:cs typeface="Carlito"/>
              </a:rPr>
              <a:t>n  </a:t>
            </a: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conjunctions.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Then,</a:t>
            </a:r>
            <a:endParaRPr sz="2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157220"/>
            <a:ext cx="7641590" cy="2275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575" marR="191135" fontAlgn="auto">
              <a:spcBef>
                <a:spcPts val="100"/>
              </a:spcBef>
              <a:spcAft>
                <a:spcPts val="0"/>
              </a:spcAft>
            </a:pP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where 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same(x,z)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is the number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features </a:t>
            </a: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that </a:t>
            </a:r>
            <a:r>
              <a:rPr sz="2200" spc="-20" dirty="0">
                <a:solidFill>
                  <a:srgbClr val="333333"/>
                </a:solidFill>
                <a:latin typeface="Carlito"/>
                <a:cs typeface="Carlito"/>
              </a:rPr>
              <a:t>have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same 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value for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both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x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and</a:t>
            </a:r>
            <a:r>
              <a:rPr sz="2200" spc="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endParaRPr sz="220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45"/>
              </a:spcBef>
              <a:spcAft>
                <a:spcPts val="0"/>
              </a:spcAft>
            </a:pPr>
            <a:endParaRPr sz="2900">
              <a:solidFill>
                <a:prstClr val="black"/>
              </a:solidFill>
              <a:latin typeface="Carlito"/>
              <a:cs typeface="Carlito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</a:pP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Example: </a:t>
            </a:r>
            <a:r>
              <a:rPr spc="-50" dirty="0">
                <a:solidFill>
                  <a:srgbClr val="333333"/>
                </a:solidFill>
                <a:latin typeface="Carlito"/>
                <a:cs typeface="Carlito"/>
              </a:rPr>
              <a:t>Take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n=3; </a:t>
            </a:r>
            <a:r>
              <a:rPr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=(001), </a:t>
            </a:r>
            <a:r>
              <a:rPr b="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=(011),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we </a:t>
            </a:r>
            <a:r>
              <a:rPr spc="-15" dirty="0">
                <a:solidFill>
                  <a:srgbClr val="333333"/>
                </a:solidFill>
                <a:latin typeface="Carlito"/>
                <a:cs typeface="Carlito"/>
              </a:rPr>
              <a:t>have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conjunctions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size</a:t>
            </a:r>
            <a:r>
              <a:rPr spc="7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0,1,2,3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  <a:p>
            <a:pPr marL="12700" fontAlgn="auto">
              <a:spcBef>
                <a:spcPts val="380"/>
              </a:spcBef>
              <a:spcAft>
                <a:spcPts val="0"/>
              </a:spcAft>
            </a:pPr>
            <a:r>
              <a:rPr b="1" spc="-5" dirty="0">
                <a:solidFill>
                  <a:srgbClr val="3366CC"/>
                </a:solidFill>
                <a:latin typeface="Carlito"/>
                <a:cs typeface="Carlito"/>
              </a:rPr>
              <a:t>Proof: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let m=same(</a:t>
            </a:r>
            <a:r>
              <a:rPr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b="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);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construct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“surviving”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conjunctions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by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  <a:p>
            <a:pPr marL="469900" indent="-457200" fontAlgn="auto">
              <a:spcBef>
                <a:spcPts val="380"/>
              </a:spcBef>
              <a:spcAft>
                <a:spcPts val="0"/>
              </a:spcAft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choosing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include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one of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these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k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literals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with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the right polarity in the conjunctions,</a:t>
            </a:r>
            <a:r>
              <a:rPr spc="10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or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  <a:p>
            <a:pPr marL="469900" indent="-457200" fontAlgn="auto">
              <a:spcBef>
                <a:spcPts val="414"/>
              </a:spcBef>
              <a:spcAft>
                <a:spcPts val="0"/>
              </a:spcAft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choosing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not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include it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at</a:t>
            </a:r>
            <a:r>
              <a:rPr spc="2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all.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8640" y="5478345"/>
            <a:ext cx="4276725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auto">
              <a:lnSpc>
                <a:spcPts val="1845"/>
              </a:lnSpc>
              <a:spcBef>
                <a:spcPts val="0"/>
              </a:spcBef>
              <a:spcAft>
                <a:spcPts val="0"/>
              </a:spcAft>
            </a:pP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Conjunctions with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literals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outside this set</a:t>
            </a:r>
            <a:r>
              <a:rPr spc="1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pc="-20" dirty="0">
                <a:solidFill>
                  <a:srgbClr val="333333"/>
                </a:solidFill>
                <a:latin typeface="Carlito"/>
                <a:cs typeface="Carlito"/>
              </a:rPr>
              <a:t>disappear.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69439" y="2305790"/>
            <a:ext cx="4998720" cy="775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1746" y="5459505"/>
            <a:ext cx="7974330" cy="982980"/>
          </a:xfrm>
          <a:custGeom>
            <a:avLst/>
            <a:gdLst/>
            <a:ahLst/>
            <a:cxnLst/>
            <a:rect l="l" t="t" r="r" b="b"/>
            <a:pathLst>
              <a:path w="7974330" h="982979">
                <a:moveTo>
                  <a:pt x="7974101" y="0"/>
                </a:moveTo>
                <a:lnTo>
                  <a:pt x="0" y="0"/>
                </a:lnTo>
                <a:lnTo>
                  <a:pt x="0" y="982747"/>
                </a:lnTo>
                <a:lnTo>
                  <a:pt x="7974101" y="982747"/>
                </a:lnTo>
                <a:lnTo>
                  <a:pt x="7974101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108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56362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Kernel </a:t>
            </a:r>
            <a:r>
              <a:rPr spc="-45" dirty="0"/>
              <a:t>Trick: </a:t>
            </a:r>
            <a:r>
              <a:rPr spc="-5" dirty="0"/>
              <a:t>An </a:t>
            </a:r>
            <a:r>
              <a:rPr spc="-25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540" y="1616265"/>
            <a:ext cx="6823075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fontAlgn="auto">
              <a:spcBef>
                <a:spcPts val="100"/>
              </a:spcBef>
              <a:spcAft>
                <a:spcPts val="0"/>
              </a:spcAft>
            </a:pP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Let the blown up </a:t>
            </a:r>
            <a:r>
              <a:rPr sz="2200" spc="-20" dirty="0">
                <a:solidFill>
                  <a:srgbClr val="333333"/>
                </a:solidFill>
                <a:latin typeface="Carlito"/>
                <a:cs typeface="Carlito"/>
              </a:rPr>
              <a:t>feature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space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represent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the space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all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3</a:t>
            </a:r>
            <a:r>
              <a:rPr sz="2175" baseline="24904" dirty="0">
                <a:solidFill>
                  <a:srgbClr val="333333"/>
                </a:solidFill>
                <a:latin typeface="Carlito"/>
                <a:cs typeface="Carlito"/>
              </a:rPr>
              <a:t>n  </a:t>
            </a: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conjunctions.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Then,</a:t>
            </a:r>
            <a:endParaRPr sz="22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157220"/>
            <a:ext cx="7641590" cy="2567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575" marR="191135" fontAlgn="auto">
              <a:spcBef>
                <a:spcPts val="100"/>
              </a:spcBef>
              <a:spcAft>
                <a:spcPts val="0"/>
              </a:spcAft>
            </a:pP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where </a:t>
            </a:r>
            <a:r>
              <a:rPr sz="2200" spc="-5" dirty="0">
                <a:solidFill>
                  <a:srgbClr val="3366CC"/>
                </a:solidFill>
                <a:latin typeface="Carlito"/>
                <a:cs typeface="Carlito"/>
              </a:rPr>
              <a:t>same(x,z)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is the number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features </a:t>
            </a:r>
            <a:r>
              <a:rPr sz="2200" spc="-10" dirty="0">
                <a:solidFill>
                  <a:srgbClr val="333333"/>
                </a:solidFill>
                <a:latin typeface="Carlito"/>
                <a:cs typeface="Carlito"/>
              </a:rPr>
              <a:t>that </a:t>
            </a:r>
            <a:r>
              <a:rPr sz="2200" spc="-20" dirty="0">
                <a:solidFill>
                  <a:srgbClr val="333333"/>
                </a:solidFill>
                <a:latin typeface="Carlito"/>
                <a:cs typeface="Carlito"/>
              </a:rPr>
              <a:t>have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same  </a:t>
            </a:r>
            <a:r>
              <a:rPr sz="2200" spc="-15" dirty="0">
                <a:solidFill>
                  <a:srgbClr val="333333"/>
                </a:solidFill>
                <a:latin typeface="Carlito"/>
                <a:cs typeface="Carlito"/>
              </a:rPr>
              <a:t>value for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both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x </a:t>
            </a:r>
            <a:r>
              <a:rPr sz="2200" spc="-5" dirty="0">
                <a:solidFill>
                  <a:srgbClr val="333333"/>
                </a:solidFill>
                <a:latin typeface="Carlito"/>
                <a:cs typeface="Carlito"/>
              </a:rPr>
              <a:t>and</a:t>
            </a:r>
            <a:r>
              <a:rPr sz="2200" spc="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200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endParaRPr sz="2200" dirty="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45"/>
              </a:spcBef>
              <a:spcAft>
                <a:spcPts val="0"/>
              </a:spcAft>
            </a:pPr>
            <a:endParaRPr sz="29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</a:pP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Example: </a:t>
            </a:r>
            <a:r>
              <a:rPr spc="-50" dirty="0">
                <a:solidFill>
                  <a:srgbClr val="333333"/>
                </a:solidFill>
                <a:latin typeface="Carlito"/>
                <a:cs typeface="Carlito"/>
              </a:rPr>
              <a:t>Take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n=3; </a:t>
            </a:r>
            <a:r>
              <a:rPr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=(001), </a:t>
            </a:r>
            <a:r>
              <a:rPr b="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=(011),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we </a:t>
            </a:r>
            <a:r>
              <a:rPr spc="-15" dirty="0">
                <a:solidFill>
                  <a:srgbClr val="333333"/>
                </a:solidFill>
                <a:latin typeface="Carlito"/>
                <a:cs typeface="Carlito"/>
              </a:rPr>
              <a:t>have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conjunctions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size</a:t>
            </a:r>
            <a:r>
              <a:rPr spc="7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0,1,2,3</a:t>
            </a:r>
            <a:endParaRPr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12700" fontAlgn="auto">
              <a:spcBef>
                <a:spcPts val="380"/>
              </a:spcBef>
              <a:spcAft>
                <a:spcPts val="0"/>
              </a:spcAft>
            </a:pPr>
            <a:r>
              <a:rPr b="1" spc="-5" dirty="0">
                <a:solidFill>
                  <a:srgbClr val="3366CC"/>
                </a:solidFill>
                <a:latin typeface="Carlito"/>
                <a:cs typeface="Carlito"/>
              </a:rPr>
              <a:t>Proof: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let m=same(</a:t>
            </a:r>
            <a:r>
              <a:rPr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b="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);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construct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“surviving”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conjunctions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by</a:t>
            </a:r>
            <a:endParaRPr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469900" indent="-457200" fontAlgn="auto">
              <a:spcBef>
                <a:spcPts val="380"/>
              </a:spcBef>
              <a:spcAft>
                <a:spcPts val="0"/>
              </a:spcAft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choosing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include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one of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these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k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literals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with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the right polarity in the conjunctions,</a:t>
            </a:r>
            <a:r>
              <a:rPr spc="10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or</a:t>
            </a:r>
            <a:endParaRPr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469900" indent="-457200" fontAlgn="auto">
              <a:spcBef>
                <a:spcPts val="414"/>
              </a:spcBef>
              <a:spcAft>
                <a:spcPts val="0"/>
              </a:spcAft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choosing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not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include it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at</a:t>
            </a:r>
            <a:r>
              <a:rPr spc="2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all.</a:t>
            </a:r>
            <a:endParaRPr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12700" fontAlgn="auto">
              <a:spcBef>
                <a:spcPts val="380"/>
              </a:spcBef>
              <a:spcAft>
                <a:spcPts val="0"/>
              </a:spcAft>
            </a:pP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Conjunctions with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literals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outside this set</a:t>
            </a:r>
            <a:r>
              <a:rPr spc="1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pc="-20" dirty="0">
                <a:solidFill>
                  <a:srgbClr val="333333"/>
                </a:solidFill>
                <a:latin typeface="Carlito"/>
                <a:cs typeface="Carlito"/>
              </a:rPr>
              <a:t>disappear.</a:t>
            </a:r>
            <a:endParaRPr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9439" y="2305790"/>
            <a:ext cx="4998720" cy="775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109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696" y="1600200"/>
            <a:ext cx="792260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6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23596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Exercises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110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97840" y="1532795"/>
            <a:ext cx="7647305" cy="4663456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508000" indent="-457200" fontAlgn="auto">
              <a:spcBef>
                <a:spcPts val="725"/>
              </a:spcBef>
              <a:spcAft>
                <a:spcPts val="0"/>
              </a:spcAft>
              <a:buFontTx/>
              <a:buAutoNum type="arabicPeriod"/>
              <a:tabLst>
                <a:tab pos="507365" algn="l"/>
                <a:tab pos="508000" algn="l"/>
                <a:tab pos="4493895" algn="l"/>
              </a:tabLst>
            </a:pP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Show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that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this</a:t>
            </a:r>
            <a:r>
              <a:rPr sz="2400" spc="1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argument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400" spc="-15" dirty="0" smtClean="0">
                <a:solidFill>
                  <a:srgbClr val="333333"/>
                </a:solidFill>
                <a:latin typeface="Carlito"/>
                <a:cs typeface="Carlito"/>
              </a:rPr>
              <a:t>works</a:t>
            </a:r>
            <a:r>
              <a:rPr lang="en-IN" sz="2400" spc="-15" dirty="0" smtClean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400" spc="-20" dirty="0" smtClean="0">
                <a:solidFill>
                  <a:srgbClr val="333333"/>
                </a:solidFill>
                <a:latin typeface="Carlito"/>
                <a:cs typeface="Carlito"/>
              </a:rPr>
              <a:t>for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specific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Carlito"/>
                <a:cs typeface="Carlito"/>
              </a:rPr>
              <a:t>example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508000" fontAlgn="auto">
              <a:spcBef>
                <a:spcPts val="520"/>
              </a:spcBef>
              <a:spcAft>
                <a:spcPts val="0"/>
              </a:spcAft>
              <a:tabLst>
                <a:tab pos="793115" algn="l"/>
              </a:tabLst>
            </a:pPr>
            <a:r>
              <a:rPr sz="2000" dirty="0">
                <a:solidFill>
                  <a:srgbClr val="333333"/>
                </a:solidFill>
                <a:latin typeface="Arial"/>
                <a:cs typeface="Arial"/>
              </a:rPr>
              <a:t>–	</a:t>
            </a:r>
            <a:r>
              <a:rPr sz="2000" spc="-60" dirty="0">
                <a:solidFill>
                  <a:srgbClr val="333333"/>
                </a:solidFill>
                <a:latin typeface="Carlito"/>
                <a:cs typeface="Carlito"/>
              </a:rPr>
              <a:t>Take </a:t>
            </a: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={x</a:t>
            </a:r>
            <a:r>
              <a:rPr sz="1950" spc="-7" baseline="-19230" dirty="0">
                <a:solidFill>
                  <a:srgbClr val="333333"/>
                </a:solidFill>
                <a:latin typeface="Carlito"/>
                <a:cs typeface="Carlito"/>
              </a:rPr>
              <a:t>1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1950" baseline="-19230" dirty="0">
                <a:solidFill>
                  <a:srgbClr val="333333"/>
                </a:solidFill>
                <a:latin typeface="Carlito"/>
                <a:cs typeface="Carlito"/>
              </a:rPr>
              <a:t>2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, x</a:t>
            </a:r>
            <a:r>
              <a:rPr sz="1950" baseline="-19230" dirty="0">
                <a:solidFill>
                  <a:srgbClr val="333333"/>
                </a:solidFill>
                <a:latin typeface="Carlito"/>
                <a:cs typeface="Carlito"/>
              </a:rPr>
              <a:t>3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,</a:t>
            </a:r>
            <a:r>
              <a:rPr sz="2000" spc="4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1950" baseline="-19230" dirty="0">
                <a:solidFill>
                  <a:srgbClr val="333333"/>
                </a:solidFill>
                <a:latin typeface="Carlito"/>
                <a:cs typeface="Carlito"/>
              </a:rPr>
              <a:t>4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}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850900" lvl="1" indent="-342900" fontAlgn="auto">
              <a:spcBef>
                <a:spcPts val="430"/>
              </a:spcBef>
              <a:spcAft>
                <a:spcPts val="0"/>
              </a:spcAft>
              <a:buFontTx/>
              <a:buChar char="–"/>
              <a:tabLst>
                <a:tab pos="850265" algn="l"/>
                <a:tab pos="850900" algn="l"/>
              </a:tabLst>
            </a:pPr>
            <a:r>
              <a:rPr lang="el-GR" sz="2000" dirty="0" smtClean="0">
                <a:solidFill>
                  <a:prstClr val="black"/>
                </a:solidFill>
                <a:latin typeface="Calibri"/>
              </a:rPr>
              <a:t>φ</a:t>
            </a:r>
            <a:r>
              <a:rPr sz="2000" spc="-35" dirty="0" smtClean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000" b="1" spc="-35" dirty="0" smtClean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000" spc="-35" dirty="0">
                <a:solidFill>
                  <a:srgbClr val="3366CC"/>
                </a:solidFill>
                <a:latin typeface="Carlito"/>
                <a:cs typeface="Carlito"/>
              </a:rPr>
              <a:t>)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=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space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all </a:t>
            </a:r>
            <a:r>
              <a:rPr sz="2000" spc="5" dirty="0">
                <a:solidFill>
                  <a:srgbClr val="333333"/>
                </a:solidFill>
                <a:latin typeface="Carlito"/>
                <a:cs typeface="Carlito"/>
              </a:rPr>
              <a:t>3</a:t>
            </a:r>
            <a:r>
              <a:rPr sz="1950" spc="7" baseline="25641" dirty="0">
                <a:solidFill>
                  <a:srgbClr val="333333"/>
                </a:solidFill>
                <a:latin typeface="Carlito"/>
                <a:cs typeface="Carlito"/>
              </a:rPr>
              <a:t>n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conjunctions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; </a:t>
            </a:r>
            <a:r>
              <a:rPr sz="2000" spc="-20" dirty="0" smtClean="0">
                <a:solidFill>
                  <a:srgbClr val="333333"/>
                </a:solidFill>
                <a:latin typeface="Carlito"/>
                <a:cs typeface="Carlito"/>
              </a:rPr>
              <a:t>|</a:t>
            </a:r>
            <a:r>
              <a:rPr lang="el-GR" sz="2000" dirty="0" smtClean="0">
                <a:solidFill>
                  <a:prstClr val="black"/>
                </a:solidFill>
                <a:latin typeface="Calibri"/>
              </a:rPr>
              <a:t>φ</a:t>
            </a:r>
            <a:r>
              <a:rPr sz="2000" spc="-20" dirty="0" smtClean="0">
                <a:solidFill>
                  <a:srgbClr val="333333"/>
                </a:solidFill>
                <a:latin typeface="Carlito"/>
                <a:cs typeface="Carlito"/>
              </a:rPr>
              <a:t>(</a:t>
            </a:r>
            <a:r>
              <a:rPr sz="2000" b="1" spc="-20" dirty="0" smtClean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000" spc="-20" dirty="0">
                <a:solidFill>
                  <a:srgbClr val="333333"/>
                </a:solidFill>
                <a:latin typeface="Carlito"/>
                <a:cs typeface="Carlito"/>
              </a:rPr>
              <a:t>)|=</a:t>
            </a:r>
            <a:r>
              <a:rPr sz="2000" spc="-114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81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508000" fontAlgn="auto">
              <a:spcBef>
                <a:spcPts val="535"/>
              </a:spcBef>
              <a:spcAft>
                <a:spcPts val="0"/>
              </a:spcAft>
              <a:tabLst>
                <a:tab pos="793115" algn="l"/>
              </a:tabLst>
            </a:pPr>
            <a:r>
              <a:rPr sz="2000" dirty="0">
                <a:solidFill>
                  <a:srgbClr val="333333"/>
                </a:solidFill>
                <a:latin typeface="Arial"/>
                <a:cs typeface="Arial"/>
              </a:rPr>
              <a:t>–	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Consider </a:t>
            </a:r>
            <a:r>
              <a:rPr sz="2000" b="1" spc="-5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=(1100), </a:t>
            </a:r>
            <a:r>
              <a:rPr sz="2000" b="1" spc="-5" dirty="0">
                <a:solidFill>
                  <a:srgbClr val="3366CC"/>
                </a:solidFill>
                <a:latin typeface="Carlito"/>
                <a:cs typeface="Carlito"/>
              </a:rPr>
              <a:t>z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=(1101)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793750" lvl="1" indent="-285750" fontAlgn="auto">
              <a:spcBef>
                <a:spcPts val="434"/>
              </a:spcBef>
              <a:spcAft>
                <a:spcPts val="0"/>
              </a:spcAft>
              <a:buFont typeface="Arial"/>
              <a:buChar char="–"/>
              <a:tabLst>
                <a:tab pos="793115" algn="l"/>
                <a:tab pos="793750" algn="l"/>
              </a:tabLst>
            </a:pPr>
            <a:r>
              <a:rPr sz="2000" spc="-20" dirty="0">
                <a:solidFill>
                  <a:srgbClr val="333333"/>
                </a:solidFill>
                <a:latin typeface="Carlito"/>
                <a:cs typeface="Carlito"/>
              </a:rPr>
              <a:t>Write </a:t>
            </a:r>
            <a:r>
              <a:rPr lang="el-GR" sz="2000" dirty="0" smtClean="0">
                <a:solidFill>
                  <a:prstClr val="black"/>
                </a:solidFill>
                <a:latin typeface="Calibri"/>
              </a:rPr>
              <a:t>φ</a:t>
            </a:r>
            <a:r>
              <a:rPr sz="2000" spc="-30" dirty="0" smtClean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000" b="1" spc="-30" dirty="0" smtClean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000" spc="-30" dirty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r>
              <a:rPr sz="2000" spc="-30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lang="el-GR" sz="2000" dirty="0" smtClean="0">
                <a:solidFill>
                  <a:prstClr val="black"/>
                </a:solidFill>
                <a:latin typeface="Calibri"/>
              </a:rPr>
              <a:t>φ</a:t>
            </a:r>
            <a:r>
              <a:rPr sz="2000" spc="-30" dirty="0" smtClean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000" b="1" spc="-30" dirty="0" smtClean="0">
                <a:solidFill>
                  <a:srgbClr val="3366CC"/>
                </a:solidFill>
                <a:latin typeface="Carlito"/>
                <a:cs typeface="Carlito"/>
              </a:rPr>
              <a:t>z</a:t>
            </a:r>
            <a:r>
              <a:rPr sz="2000" spc="-30" dirty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r>
              <a:rPr sz="2000" spc="-30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representation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z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in the </a:t>
            </a:r>
            <a:r>
              <a:rPr lang="el-GR" sz="2000" dirty="0" smtClean="0">
                <a:solidFill>
                  <a:prstClr val="black"/>
                </a:solidFill>
                <a:latin typeface="Calibri"/>
              </a:rPr>
              <a:t>φ</a:t>
            </a:r>
            <a:r>
              <a:rPr sz="2000" spc="-45" dirty="0" smtClean="0">
                <a:solidFill>
                  <a:srgbClr val="3366C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space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793750" lvl="1" indent="-285750" fontAlgn="auto">
              <a:spcBef>
                <a:spcPts val="465"/>
              </a:spcBef>
              <a:spcAft>
                <a:spcPts val="0"/>
              </a:spcAft>
              <a:buFont typeface="Arial"/>
              <a:buChar char="–"/>
              <a:tabLst>
                <a:tab pos="793115" algn="l"/>
                <a:tab pos="793750" algn="l"/>
              </a:tabLst>
            </a:pP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Compute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lang="el-GR" sz="2000" dirty="0" smtClean="0">
                <a:solidFill>
                  <a:prstClr val="black"/>
                </a:solidFill>
                <a:latin typeface="Calibri"/>
              </a:rPr>
              <a:t>φ</a:t>
            </a:r>
            <a:r>
              <a:rPr sz="2000" spc="-30" dirty="0" smtClean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000" b="1" spc="-30" dirty="0" smtClean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000" spc="-30" dirty="0" smtClean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r>
              <a:rPr sz="1950" spc="-44" baseline="25641" dirty="0" smtClean="0">
                <a:solidFill>
                  <a:srgbClr val="3366CC"/>
                </a:solidFill>
                <a:latin typeface="Carlito"/>
                <a:cs typeface="Carlito"/>
              </a:rPr>
              <a:t>T</a:t>
            </a:r>
            <a:r>
              <a:rPr lang="el-GR" sz="2000" dirty="0" smtClean="0">
                <a:solidFill>
                  <a:prstClr val="black"/>
                </a:solidFill>
                <a:latin typeface="Calibri"/>
              </a:rPr>
              <a:t>φ</a:t>
            </a:r>
            <a:r>
              <a:rPr sz="2000" spc="-30" dirty="0" smtClean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000" b="1" spc="-30" dirty="0" smtClean="0">
                <a:solidFill>
                  <a:srgbClr val="3366CC"/>
                </a:solidFill>
                <a:latin typeface="Carlito"/>
                <a:cs typeface="Carlito"/>
              </a:rPr>
              <a:t>z</a:t>
            </a:r>
            <a:r>
              <a:rPr sz="2000" spc="-30" dirty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793750" lvl="1" indent="-285750" fontAlgn="auto">
              <a:spcBef>
                <a:spcPts val="535"/>
              </a:spcBef>
              <a:spcAft>
                <a:spcPts val="0"/>
              </a:spcAft>
              <a:buFont typeface="Arial"/>
              <a:buChar char="–"/>
              <a:tabLst>
                <a:tab pos="793115" algn="l"/>
                <a:tab pos="793750" algn="l"/>
              </a:tabLst>
            </a:pP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Show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that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1421765" fontAlgn="auto">
              <a:spcBef>
                <a:spcPts val="430"/>
              </a:spcBef>
              <a:spcAft>
                <a:spcPts val="0"/>
              </a:spcAft>
            </a:pP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K(x,z) </a:t>
            </a:r>
            <a:r>
              <a:rPr sz="2000" spc="-25" dirty="0" smtClean="0">
                <a:solidFill>
                  <a:srgbClr val="333333"/>
                </a:solidFill>
                <a:latin typeface="Carlito"/>
                <a:cs typeface="Carlito"/>
              </a:rPr>
              <a:t>=</a:t>
            </a:r>
            <a:r>
              <a:rPr lang="el-GR" sz="2000" dirty="0" smtClean="0">
                <a:solidFill>
                  <a:prstClr val="black"/>
                </a:solidFill>
                <a:latin typeface="Calibri"/>
              </a:rPr>
              <a:t>φ</a:t>
            </a:r>
            <a:r>
              <a:rPr sz="2000" spc="-25" dirty="0" smtClean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000" b="1" spc="-25" dirty="0" smtClean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000" spc="-25" dirty="0" smtClean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r>
              <a:rPr sz="1950" spc="-37" baseline="25641" dirty="0" smtClean="0">
                <a:solidFill>
                  <a:srgbClr val="3366CC"/>
                </a:solidFill>
                <a:latin typeface="Carlito"/>
                <a:cs typeface="Carlito"/>
              </a:rPr>
              <a:t>T</a:t>
            </a:r>
            <a:r>
              <a:rPr lang="el-GR" sz="2000" dirty="0" smtClean="0">
                <a:solidFill>
                  <a:prstClr val="black"/>
                </a:solidFill>
                <a:latin typeface="Calibri"/>
              </a:rPr>
              <a:t>φ</a:t>
            </a:r>
            <a:r>
              <a:rPr sz="2000" spc="-25" dirty="0" smtClean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000" b="1" spc="-25" dirty="0" smtClean="0">
                <a:solidFill>
                  <a:srgbClr val="3366CC"/>
                </a:solidFill>
                <a:latin typeface="Carlito"/>
                <a:cs typeface="Carlito"/>
              </a:rPr>
              <a:t>z</a:t>
            </a:r>
            <a:r>
              <a:rPr sz="2000" spc="-25" dirty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r>
              <a:rPr sz="2000" spc="-25" dirty="0">
                <a:solidFill>
                  <a:srgbClr val="333333"/>
                </a:solidFill>
                <a:latin typeface="Carlito"/>
                <a:cs typeface="Carlito"/>
              </a:rPr>
              <a:t>= </a:t>
            </a:r>
            <a:r>
              <a:rPr sz="2000" dirty="0">
                <a:solidFill>
                  <a:srgbClr val="333333"/>
                </a:solidFill>
                <a:latin typeface="Symbol"/>
                <a:cs typeface="Symbol"/>
              </a:rPr>
              <a:t></a:t>
            </a:r>
            <a:r>
              <a:rPr sz="1950" baseline="-19230" dirty="0" err="1">
                <a:solidFill>
                  <a:srgbClr val="333333"/>
                </a:solidFill>
                <a:latin typeface="Carlito"/>
                <a:cs typeface="Carlito"/>
              </a:rPr>
              <a:t>i</a:t>
            </a:r>
            <a:r>
              <a:rPr sz="1950" baseline="-1923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lang="el-GR" sz="2000" dirty="0" smtClean="0">
                <a:solidFill>
                  <a:prstClr val="black"/>
                </a:solidFill>
                <a:latin typeface="Calibri"/>
              </a:rPr>
              <a:t>φ</a:t>
            </a:r>
            <a:r>
              <a:rPr sz="1950" spc="-52" baseline="-19230" dirty="0" err="1" smtClean="0">
                <a:solidFill>
                  <a:srgbClr val="333333"/>
                </a:solidFill>
                <a:latin typeface="Carlito"/>
                <a:cs typeface="Carlito"/>
              </a:rPr>
              <a:t>i</a:t>
            </a:r>
            <a:r>
              <a:rPr sz="2000" spc="-35" dirty="0" smtClean="0">
                <a:solidFill>
                  <a:srgbClr val="333333"/>
                </a:solidFill>
                <a:latin typeface="Carlito"/>
                <a:cs typeface="Carlito"/>
              </a:rPr>
              <a:t>(z</a:t>
            </a:r>
            <a:r>
              <a:rPr sz="2000" spc="-35" dirty="0">
                <a:solidFill>
                  <a:srgbClr val="333333"/>
                </a:solidFill>
                <a:latin typeface="Carlito"/>
                <a:cs typeface="Carlito"/>
              </a:rPr>
              <a:t>) </a:t>
            </a:r>
            <a:r>
              <a:rPr lang="el-GR" sz="2000" dirty="0" smtClean="0">
                <a:solidFill>
                  <a:prstClr val="black"/>
                </a:solidFill>
                <a:latin typeface="Calibri"/>
              </a:rPr>
              <a:t>φ</a:t>
            </a:r>
            <a:r>
              <a:rPr sz="1950" spc="-52" baseline="-19230" dirty="0" err="1" smtClean="0">
                <a:solidFill>
                  <a:srgbClr val="333333"/>
                </a:solidFill>
                <a:latin typeface="Carlito"/>
                <a:cs typeface="Carlito"/>
              </a:rPr>
              <a:t>i</a:t>
            </a:r>
            <a:r>
              <a:rPr sz="2000" spc="-35" dirty="0" smtClean="0">
                <a:solidFill>
                  <a:srgbClr val="333333"/>
                </a:solidFill>
                <a:latin typeface="Carlito"/>
                <a:cs typeface="Carlito"/>
              </a:rPr>
              <a:t>(x</a:t>
            </a:r>
            <a:r>
              <a:rPr sz="2000" spc="-35" dirty="0">
                <a:solidFill>
                  <a:srgbClr val="333333"/>
                </a:solidFill>
                <a:latin typeface="Carlito"/>
                <a:cs typeface="Carlito"/>
              </a:rPr>
              <a:t>)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= </a:t>
            </a:r>
            <a:r>
              <a:rPr sz="2000" spc="5" dirty="0">
                <a:solidFill>
                  <a:srgbClr val="333333"/>
                </a:solidFill>
                <a:latin typeface="Carlito"/>
                <a:cs typeface="Carlito"/>
              </a:rPr>
              <a:t>2</a:t>
            </a:r>
            <a:r>
              <a:rPr sz="1950" spc="7" baseline="25641" dirty="0">
                <a:solidFill>
                  <a:srgbClr val="333333"/>
                </a:solidFill>
                <a:latin typeface="Carlito"/>
                <a:cs typeface="Carlito"/>
              </a:rPr>
              <a:t>same(</a:t>
            </a:r>
            <a:r>
              <a:rPr sz="1950" b="1" spc="7" baseline="2564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1950" spc="7" baseline="25641" dirty="0">
                <a:solidFill>
                  <a:srgbClr val="333333"/>
                </a:solidFill>
                <a:latin typeface="Carlito"/>
                <a:cs typeface="Carlito"/>
              </a:rPr>
              <a:t>,</a:t>
            </a:r>
            <a:r>
              <a:rPr sz="1950" b="1" spc="7" baseline="2564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sz="1950" spc="7" baseline="25641" dirty="0">
                <a:solidFill>
                  <a:srgbClr val="333333"/>
                </a:solidFill>
                <a:latin typeface="Carlito"/>
                <a:cs typeface="Carlito"/>
              </a:rPr>
              <a:t>)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=</a:t>
            </a:r>
            <a:r>
              <a:rPr sz="2000" spc="-19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8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20"/>
              </a:spcBef>
              <a:spcAft>
                <a:spcPts val="0"/>
              </a:spcAft>
            </a:pPr>
            <a:endParaRPr sz="3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508000" marR="17780" indent="-457200" fontAlgn="auto">
              <a:lnSpc>
                <a:spcPts val="2870"/>
              </a:lnSpc>
              <a:spcBef>
                <a:spcPts val="0"/>
              </a:spcBef>
              <a:spcAft>
                <a:spcPts val="0"/>
              </a:spcAft>
              <a:buFontTx/>
              <a:buAutoNum type="arabicPeriod" startAt="2"/>
              <a:tabLst>
                <a:tab pos="507365" algn="l"/>
                <a:tab pos="508000" algn="l"/>
              </a:tabLst>
            </a:pPr>
            <a:r>
              <a:rPr sz="2400" spc="-50" dirty="0">
                <a:solidFill>
                  <a:srgbClr val="333333"/>
                </a:solidFill>
                <a:latin typeface="Carlito"/>
                <a:cs typeface="Carlito"/>
              </a:rPr>
              <a:t>Try </a:t>
            </a:r>
            <a:r>
              <a:rPr sz="2400" spc="-15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develop another </a:t>
            </a:r>
            <a:r>
              <a:rPr sz="2400" spc="-15" dirty="0">
                <a:solidFill>
                  <a:srgbClr val="333333"/>
                </a:solidFill>
                <a:latin typeface="Carlito"/>
                <a:cs typeface="Carlito"/>
              </a:rPr>
              <a:t>kernel,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e.g.,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where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the space of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all 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conjunctions of </a:t>
            </a:r>
            <a:r>
              <a:rPr sz="2400" spc="-20" dirty="0">
                <a:solidFill>
                  <a:srgbClr val="333333"/>
                </a:solidFill>
                <a:latin typeface="Carlito"/>
                <a:cs typeface="Carlito"/>
              </a:rPr>
              <a:t>size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3 </a:t>
            </a:r>
            <a:r>
              <a:rPr sz="2400" spc="-15" dirty="0">
                <a:solidFill>
                  <a:srgbClr val="333333"/>
                </a:solidFill>
                <a:latin typeface="Carlito"/>
                <a:cs typeface="Carlito"/>
              </a:rPr>
              <a:t>(exactly)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55600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Summary: </a:t>
            </a:r>
            <a:r>
              <a:rPr spc="-20" dirty="0"/>
              <a:t>Kernel</a:t>
            </a:r>
            <a:r>
              <a:rPr spc="-70" dirty="0"/>
              <a:t> </a:t>
            </a:r>
            <a:r>
              <a:rPr spc="-5" dirty="0"/>
              <a:t>trick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111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143000"/>
            <a:ext cx="7839709" cy="4403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5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400" spc="-25" dirty="0">
                <a:solidFill>
                  <a:srgbClr val="333333"/>
                </a:solidFill>
                <a:latin typeface="Carlito"/>
                <a:cs typeface="Carlito"/>
              </a:rPr>
              <a:t>make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final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prediction, </a:t>
            </a:r>
            <a:r>
              <a:rPr sz="2400" spc="-15" dirty="0">
                <a:solidFill>
                  <a:srgbClr val="333333"/>
                </a:solidFill>
                <a:latin typeface="Carlito"/>
                <a:cs typeface="Carlito"/>
              </a:rPr>
              <a:t>we are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computing dot</a:t>
            </a:r>
            <a:r>
              <a:rPr sz="2400" spc="10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products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50"/>
              </a:spcBef>
              <a:spcAft>
                <a:spcPts val="0"/>
              </a:spcAft>
              <a:buFontTx/>
              <a:buChar char="•"/>
            </a:pPr>
            <a:endParaRPr sz="305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355600" marR="622300" indent="-342900" fontAlgn="auto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400" spc="-15" dirty="0">
                <a:solidFill>
                  <a:srgbClr val="333333"/>
                </a:solidFill>
                <a:latin typeface="Carlito"/>
                <a:cs typeface="Carlito"/>
              </a:rPr>
              <a:t>kernel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trick is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computational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trick </a:t>
            </a:r>
            <a:r>
              <a:rPr sz="2400" spc="-15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compute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dot 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products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in higher dimensional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spaces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30"/>
              </a:spcBef>
              <a:spcAft>
                <a:spcPts val="0"/>
              </a:spcAft>
              <a:buFontTx/>
              <a:buChar char="•"/>
            </a:pPr>
            <a:endParaRPr sz="305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355600" marR="483870" indent="-342900" fontAlgn="auto">
              <a:lnSpc>
                <a:spcPts val="2570"/>
              </a:lnSpc>
              <a:spcBef>
                <a:spcPts val="5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This is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applicable not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just </a:t>
            </a:r>
            <a:r>
              <a:rPr sz="2400" spc="-15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SVMs.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same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idea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can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be 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extended </a:t>
            </a:r>
            <a:r>
              <a:rPr sz="2400" spc="-15" dirty="0">
                <a:solidFill>
                  <a:srgbClr val="333333"/>
                </a:solidFill>
                <a:latin typeface="Carlito"/>
                <a:cs typeface="Carlito"/>
              </a:rPr>
              <a:t>to Perceptron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too: </a:t>
            </a:r>
            <a:r>
              <a:rPr sz="2400" spc="-5" dirty="0">
                <a:solidFill>
                  <a:srgbClr val="3366CC"/>
                </a:solidFill>
                <a:latin typeface="Carlito"/>
                <a:cs typeface="Carlito"/>
              </a:rPr>
              <a:t>the Kernel </a:t>
            </a:r>
            <a:r>
              <a:rPr sz="2400" spc="-15" dirty="0">
                <a:solidFill>
                  <a:srgbClr val="3366CC"/>
                </a:solidFill>
                <a:latin typeface="Carlito"/>
                <a:cs typeface="Carlito"/>
              </a:rPr>
              <a:t>Perceptron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5"/>
              </a:spcBef>
              <a:spcAft>
                <a:spcPts val="0"/>
              </a:spcAft>
              <a:buFontTx/>
              <a:buChar char="•"/>
            </a:pPr>
            <a:endParaRPr sz="31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355600" marR="570230" indent="-342900" fontAlgn="auto">
              <a:lnSpc>
                <a:spcPts val="257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rgbClr val="3366CC"/>
                </a:solidFill>
                <a:latin typeface="Carlito"/>
                <a:cs typeface="Carlito"/>
              </a:rPr>
              <a:t>Important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: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All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the bounds </a:t>
            </a:r>
            <a:r>
              <a:rPr sz="2400" spc="-15" dirty="0">
                <a:solidFill>
                  <a:srgbClr val="333333"/>
                </a:solidFill>
                <a:latin typeface="Carlito"/>
                <a:cs typeface="Carlito"/>
              </a:rPr>
              <a:t>we have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seen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(eg: </a:t>
            </a:r>
            <a:r>
              <a:rPr sz="2400" spc="-20" dirty="0">
                <a:solidFill>
                  <a:srgbClr val="333333"/>
                </a:solidFill>
                <a:latin typeface="Carlito"/>
                <a:cs typeface="Carlito"/>
              </a:rPr>
              <a:t>Perceptron 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bound, </a:t>
            </a:r>
            <a:r>
              <a:rPr sz="2400" spc="-15" dirty="0">
                <a:solidFill>
                  <a:srgbClr val="333333"/>
                </a:solidFill>
                <a:latin typeface="Carlito"/>
                <a:cs typeface="Carlito"/>
              </a:rPr>
              <a:t>etc)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depend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on the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underlying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dimensionality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755650" marR="60325" indent="-285750" fontAlgn="auto">
              <a:lnSpc>
                <a:spcPts val="2130"/>
              </a:lnSpc>
              <a:spcBef>
                <a:spcPts val="550"/>
              </a:spcBef>
              <a:spcAft>
                <a:spcPts val="0"/>
              </a:spcAft>
              <a:tabLst>
                <a:tab pos="755015" algn="l"/>
              </a:tabLst>
            </a:pPr>
            <a:r>
              <a:rPr sz="2000" dirty="0">
                <a:solidFill>
                  <a:srgbClr val="333333"/>
                </a:solidFill>
                <a:latin typeface="Arial"/>
                <a:cs typeface="Arial"/>
              </a:rPr>
              <a:t>–	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By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moving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higher dimensional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space,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we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incurring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penalty  on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sample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complexity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Non-linear SVMs</a:t>
            </a:r>
            <a:endParaRPr lang="en-US" sz="4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3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b="1" dirty="0"/>
              <a:t>Non-linear SVMs:  Feature spaces</a:t>
            </a:r>
            <a:endParaRPr lang="en-US" sz="4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6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b="1" dirty="0"/>
              <a:t>Non-linear SVMs:  Feature spaces</a:t>
            </a:r>
            <a:endParaRPr lang="en-US" sz="4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600200"/>
            <a:ext cx="805008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2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2" name="Rectangle 4"/>
          <p:cNvSpPr>
            <a:spLocks noChangeArrowheads="1"/>
          </p:cNvSpPr>
          <p:nvPr/>
        </p:nvSpPr>
        <p:spPr bwMode="auto">
          <a:xfrm>
            <a:off x="0" y="5334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Functions are Kernels?</a:t>
            </a:r>
          </a:p>
        </p:txBody>
      </p:sp>
      <p:sp>
        <p:nvSpPr>
          <p:cNvPr id="314373" name="Rectangle 5"/>
          <p:cNvSpPr>
            <a:spLocks noChangeArrowheads="1"/>
          </p:cNvSpPr>
          <p:nvPr/>
        </p:nvSpPr>
        <p:spPr bwMode="auto">
          <a:xfrm>
            <a:off x="0" y="1417319"/>
            <a:ext cx="9372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sz="2400" b="1" dirty="0" smtClean="0">
              <a:latin typeface="Times New Roman" panose="02020603050405020304" pitchFamily="18" charset="0"/>
            </a:endParaRPr>
          </a:p>
          <a:p>
            <a:endParaRPr lang="en-US" altLang="zh-CN" sz="2400" b="1" dirty="0" smtClean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b="1" dirty="0">
              <a:latin typeface="Times New Roman" panose="02020603050405020304" pitchFamily="18" charset="0"/>
            </a:endParaRPr>
          </a:p>
          <a:p>
            <a:endParaRPr lang="en-US" altLang="zh-CN" sz="2400" b="1" dirty="0" smtClean="0">
              <a:latin typeface="Times New Roman" panose="02020603050405020304" pitchFamily="18" charset="0"/>
            </a:endParaRPr>
          </a:p>
          <a:p>
            <a:r>
              <a:rPr lang="en-US" altLang="zh-CN" sz="2400" b="1" dirty="0" smtClean="0">
                <a:latin typeface="Times New Roman" panose="02020603050405020304" pitchFamily="18" charset="0"/>
              </a:rPr>
              <a:t>For some functions </a:t>
            </a:r>
            <a:r>
              <a:rPr lang="en-US" altLang="zh-CN" sz="2400" b="1" i="1" dirty="0" smtClean="0">
                <a:latin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(</a:t>
            </a:r>
            <a:r>
              <a:rPr lang="en-US" altLang="zh-CN" sz="2400" b="1" dirty="0" err="1" smtClean="0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400" b="1" dirty="0" err="1" smtClean="0">
                <a:latin typeface="Times New Roman" panose="02020603050405020304" pitchFamily="18" charset="0"/>
              </a:rPr>
              <a:t>,x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</a:rPr>
              <a:t>j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) checking that K(</a:t>
            </a:r>
            <a:r>
              <a:rPr lang="en-US" altLang="zh-CN" sz="2400" b="1" dirty="0" err="1" smtClean="0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400" b="1" dirty="0" err="1" smtClean="0">
                <a:latin typeface="Times New Roman" panose="02020603050405020304" pitchFamily="18" charset="0"/>
              </a:rPr>
              <a:t>,x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</a:rPr>
              <a:t>j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)= </a:t>
            </a:r>
            <a:r>
              <a:rPr lang="el-GR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(x</a:t>
            </a:r>
            <a:r>
              <a:rPr lang="en-US" altLang="zh-CN" sz="2400" b="1" baseline="-25000" dirty="0" smtClean="0">
                <a:latin typeface="Times New Roman" panose="02020603050405020304" pitchFamily="18" charset="0"/>
              </a:rPr>
              <a:t>i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)</a:t>
            </a:r>
            <a:r>
              <a:rPr lang="en-US" altLang="zh-CN" sz="2400" b="1" baseline="-250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400" b="1" baseline="30000" dirty="0" smtClean="0">
                <a:latin typeface="Times New Roman" panose="02020603050405020304" pitchFamily="18" charset="0"/>
              </a:rPr>
              <a:t>T</a:t>
            </a:r>
            <a:r>
              <a:rPr lang="el-GR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(</a:t>
            </a:r>
            <a:r>
              <a:rPr lang="en-US" altLang="zh-CN" sz="2400" b="1" dirty="0" err="1" smtClean="0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</a:rPr>
              <a:t>j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) can be cumbersome.</a:t>
            </a:r>
            <a:r>
              <a:rPr lang="en-US" altLang="zh-CN" dirty="0" smtClean="0"/>
              <a:t> </a:t>
            </a:r>
          </a:p>
          <a:p>
            <a:r>
              <a:rPr lang="en-US" altLang="zh-CN" sz="2400" b="1" dirty="0" smtClean="0">
                <a:latin typeface="Times New Roman" panose="02020603050405020304" pitchFamily="18" charset="0"/>
              </a:rPr>
              <a:t>Mercer’s </a:t>
            </a:r>
            <a:r>
              <a:rPr lang="en-US" altLang="zh-CN" sz="2400" b="1" dirty="0">
                <a:latin typeface="Times New Roman" panose="02020603050405020304" pitchFamily="18" charset="0"/>
              </a:rPr>
              <a:t>theorem:  </a:t>
            </a:r>
            <a:endParaRPr lang="en-US" altLang="zh-CN" sz="2400" b="1" dirty="0" smtClean="0">
              <a:latin typeface="Times New Roman" panose="02020603050405020304" pitchFamily="18" charset="0"/>
            </a:endParaRPr>
          </a:p>
          <a:p>
            <a:pPr algn="ctr">
              <a:buNone/>
            </a:pPr>
            <a:r>
              <a:rPr lang="en-US" altLang="zh-CN" sz="2400" b="1" i="1" dirty="0" smtClean="0">
                <a:latin typeface="Times New Roman" panose="02020603050405020304" pitchFamily="18" charset="0"/>
              </a:rPr>
              <a:t>Every </a:t>
            </a:r>
            <a:r>
              <a:rPr lang="en-US" sz="2400" b="1" dirty="0">
                <a:latin typeface="Times New Roman" panose="02020603050405020304" pitchFamily="18" charset="0"/>
                <a:hlinkClick r:id="rId2" tooltip="Positive-semidefinite matrix"/>
              </a:rPr>
              <a:t>positive-semidefinite </a:t>
            </a:r>
            <a:r>
              <a:rPr lang="en-US" sz="2400" b="1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 smtClean="0">
                <a:latin typeface="Times New Roman" panose="02020603050405020304" pitchFamily="18" charset="0"/>
              </a:rPr>
              <a:t>symmetric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function is a </a:t>
            </a:r>
            <a:r>
              <a:rPr lang="en-US" altLang="zh-CN" sz="2400" b="1" i="1" dirty="0" smtClean="0">
                <a:latin typeface="Times New Roman" panose="02020603050405020304" pitchFamily="18" charset="0"/>
              </a:rPr>
              <a:t>kernel</a:t>
            </a:r>
          </a:p>
          <a:p>
            <a:pPr algn="ctr">
              <a:buNone/>
            </a:pPr>
            <a:endParaRPr lang="en-US" altLang="zh-CN" sz="2400" b="1" i="1" dirty="0">
              <a:latin typeface="Times New Roman" panose="02020603050405020304" pitchFamily="18" charset="0"/>
            </a:endParaRPr>
          </a:p>
        </p:txBody>
      </p:sp>
      <p:pic>
        <p:nvPicPr>
          <p:cNvPr id="55300" name="Picture 4" descr="$y$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00" y="-166688"/>
            <a:ext cx="133350" cy="3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1" name="Picture 5" descr="$k(x,y)=k(y,x) \in {\cal R}$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25" y="-166688"/>
            <a:ext cx="1685925" cy="3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28600" y="1524000"/>
            <a:ext cx="862142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Kernel is a continuous function </a:t>
            </a:r>
            <a:r>
              <a:rPr kumimoji="0" lang="en-US" altLang="en-US" sz="24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k(</a:t>
            </a:r>
            <a:r>
              <a:rPr kumimoji="0" lang="en-US" altLang="en-US" sz="2400" b="1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kumimoji="0" lang="en-US" altLang="en-US" sz="24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takes two arguments </a:t>
            </a:r>
            <a:r>
              <a:rPr kumimoji="0" lang="en-US" altLang="en-US" sz="24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en-US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kumimoji="0" lang="en-US" altLang="en-US" sz="24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(real numbers, functions, vectors, etc.) and maps them to a real value independent of the order of the arguments, i.e., 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k(</a:t>
            </a:r>
            <a:r>
              <a:rPr kumimoji="0" lang="en-US" altLang="en-US" sz="24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x,y</a:t>
            </a:r>
            <a:r>
              <a:rPr kumimoji="0" lang="en-US" alt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)=k(</a:t>
            </a:r>
            <a:r>
              <a:rPr kumimoji="0" lang="en-US" altLang="en-US" sz="24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y,x</a:t>
            </a:r>
            <a:r>
              <a:rPr kumimoji="0" lang="en-US" altLang="en-US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10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8229600" cy="1143000"/>
          </a:xfrm>
        </p:spPr>
        <p:txBody>
          <a:bodyPr/>
          <a:lstStyle/>
          <a:p>
            <a:pPr algn="l"/>
            <a:r>
              <a:rPr lang="en-US" altLang="zh-CN" b="1" dirty="0"/>
              <a:t>What Functions are Kernels?</a:t>
            </a:r>
            <a:br>
              <a:rPr lang="en-US" altLang="zh-CN" b="1" dirty="0"/>
            </a:b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7610474" cy="463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2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6" name="Rectangle 4"/>
          <p:cNvSpPr>
            <a:spLocks noChangeArrowheads="1"/>
          </p:cNvSpPr>
          <p:nvPr/>
        </p:nvSpPr>
        <p:spPr bwMode="auto">
          <a:xfrm>
            <a:off x="0" y="381000"/>
            <a:ext cx="777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Examples of Kernel Functions</a:t>
            </a:r>
          </a:p>
        </p:txBody>
      </p:sp>
      <p:sp>
        <p:nvSpPr>
          <p:cNvPr id="315397" name="Rectangle 5"/>
          <p:cNvSpPr>
            <a:spLocks noChangeArrowheads="1"/>
          </p:cNvSpPr>
          <p:nvPr/>
        </p:nvSpPr>
        <p:spPr bwMode="auto">
          <a:xfrm>
            <a:off x="322729" y="1538287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/>
              <a:t>Linear: </a:t>
            </a:r>
            <a:r>
              <a:rPr lang="en-US" altLang="zh-CN" sz="2800" i="1" dirty="0"/>
              <a:t>K</a:t>
            </a:r>
            <a:r>
              <a:rPr lang="en-US" altLang="zh-CN" sz="2800" dirty="0"/>
              <a:t>(</a:t>
            </a:r>
            <a:r>
              <a:rPr lang="en-US" altLang="zh-CN" sz="2800" b="1" dirty="0" err="1"/>
              <a:t>x</a:t>
            </a:r>
            <a:r>
              <a:rPr lang="en-US" altLang="zh-CN" sz="2800" b="1" baseline="-25000" dirty="0" err="1"/>
              <a:t>i</a:t>
            </a:r>
            <a:r>
              <a:rPr lang="en-US" altLang="zh-CN" sz="2800" dirty="0" err="1"/>
              <a:t>,</a:t>
            </a:r>
            <a:r>
              <a:rPr lang="en-US" altLang="zh-CN" sz="2800" b="1" dirty="0" err="1"/>
              <a:t>x</a:t>
            </a:r>
            <a:r>
              <a:rPr lang="en-US" altLang="zh-CN" sz="2800" b="1" baseline="-25000" dirty="0" err="1"/>
              <a:t>j</a:t>
            </a:r>
            <a:r>
              <a:rPr lang="en-US" altLang="zh-CN" sz="2800" dirty="0"/>
              <a:t>)= </a:t>
            </a:r>
            <a:r>
              <a:rPr lang="en-US" altLang="zh-CN" sz="2800" b="1" dirty="0"/>
              <a:t>x</a:t>
            </a:r>
            <a:r>
              <a:rPr lang="en-US" altLang="zh-CN" sz="2800" b="1" baseline="-25000" dirty="0"/>
              <a:t>i </a:t>
            </a:r>
            <a:r>
              <a:rPr lang="en-US" altLang="zh-CN" sz="2800" b="1" baseline="30000" dirty="0" err="1"/>
              <a:t>T</a:t>
            </a:r>
            <a:r>
              <a:rPr lang="en-US" altLang="zh-CN" sz="2800" b="1" dirty="0" err="1"/>
              <a:t>x</a:t>
            </a:r>
            <a:r>
              <a:rPr lang="en-US" altLang="zh-CN" sz="2800" b="1" baseline="-25000" dirty="0" err="1"/>
              <a:t>j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400" dirty="0"/>
              <a:t>Polynomial of power </a:t>
            </a:r>
            <a:r>
              <a:rPr lang="en-US" altLang="zh-CN" sz="2400" i="1" dirty="0"/>
              <a:t>p</a:t>
            </a:r>
            <a:r>
              <a:rPr lang="en-US" altLang="zh-CN" sz="2400" dirty="0"/>
              <a:t>: </a:t>
            </a:r>
            <a:r>
              <a:rPr lang="en-US" altLang="zh-CN" sz="2400" i="1" dirty="0"/>
              <a:t>K</a:t>
            </a:r>
            <a:r>
              <a:rPr lang="en-US" altLang="zh-CN" sz="2400" dirty="0"/>
              <a:t>(</a:t>
            </a:r>
            <a:r>
              <a:rPr lang="en-US" altLang="zh-CN" sz="2400" b="1" dirty="0" err="1"/>
              <a:t>x</a:t>
            </a:r>
            <a:r>
              <a:rPr lang="en-US" altLang="zh-CN" sz="2400" b="1" baseline="-25000" dirty="0" err="1"/>
              <a:t>i</a:t>
            </a:r>
            <a:r>
              <a:rPr lang="en-US" altLang="zh-CN" sz="2400" dirty="0" err="1"/>
              <a:t>,</a:t>
            </a:r>
            <a:r>
              <a:rPr lang="en-US" altLang="zh-CN" sz="2400" b="1" dirty="0" err="1"/>
              <a:t>x</a:t>
            </a:r>
            <a:r>
              <a:rPr lang="en-US" altLang="zh-CN" sz="2400" b="1" baseline="-25000" dirty="0" err="1"/>
              <a:t>j</a:t>
            </a:r>
            <a:r>
              <a:rPr lang="en-US" altLang="zh-CN" sz="2400" dirty="0"/>
              <a:t>)= (1+</a:t>
            </a:r>
            <a:r>
              <a:rPr lang="en-US" altLang="zh-CN" sz="2400" dirty="0">
                <a:cs typeface="Times New Roman" panose="02020603050405020304" pitchFamily="18" charset="0"/>
              </a:rPr>
              <a:t> </a:t>
            </a:r>
            <a:r>
              <a:rPr lang="en-US" altLang="zh-CN" sz="2400" b="1" dirty="0"/>
              <a:t>x</a:t>
            </a:r>
            <a:r>
              <a:rPr lang="en-US" altLang="zh-CN" sz="2400" b="1" baseline="-25000" dirty="0"/>
              <a:t>i </a:t>
            </a:r>
            <a:r>
              <a:rPr lang="en-US" altLang="zh-CN" sz="2400" b="1" baseline="30000" dirty="0" err="1"/>
              <a:t>T</a:t>
            </a:r>
            <a:r>
              <a:rPr lang="en-US" altLang="zh-CN" sz="2400" b="1" dirty="0" err="1"/>
              <a:t>x</a:t>
            </a:r>
            <a:r>
              <a:rPr lang="en-US" altLang="zh-CN" sz="2400" b="1" baseline="-25000" dirty="0" err="1"/>
              <a:t>j</a:t>
            </a:r>
            <a:r>
              <a:rPr lang="en-US" altLang="zh-CN" sz="2400" dirty="0"/>
              <a:t>)</a:t>
            </a:r>
            <a:r>
              <a:rPr lang="en-US" altLang="zh-CN" sz="2400" i="1" baseline="30000" dirty="0"/>
              <a:t>p</a:t>
            </a:r>
          </a:p>
          <a:p>
            <a:endParaRPr lang="en-US" altLang="zh-CN" sz="2400" dirty="0"/>
          </a:p>
          <a:p>
            <a:r>
              <a:rPr lang="en-US" altLang="zh-CN" sz="2400" dirty="0"/>
              <a:t>Gaussian (radial-basis function network):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sz="2400" dirty="0"/>
          </a:p>
          <a:p>
            <a:r>
              <a:rPr lang="en-US" altLang="zh-CN" sz="2400" dirty="0"/>
              <a:t>Sigmoid: </a:t>
            </a:r>
            <a:r>
              <a:rPr lang="en-US" altLang="zh-CN" sz="2400" i="1" dirty="0"/>
              <a:t>K</a:t>
            </a:r>
            <a:r>
              <a:rPr lang="en-US" altLang="zh-CN" sz="2400" dirty="0"/>
              <a:t>(</a:t>
            </a:r>
            <a:r>
              <a:rPr lang="en-US" altLang="zh-CN" sz="2400" b="1" dirty="0" err="1"/>
              <a:t>x</a:t>
            </a:r>
            <a:r>
              <a:rPr lang="en-US" altLang="zh-CN" sz="2400" b="1" baseline="-25000" dirty="0" err="1"/>
              <a:t>i</a:t>
            </a:r>
            <a:r>
              <a:rPr lang="en-US" altLang="zh-CN" sz="2400" dirty="0" err="1"/>
              <a:t>,</a:t>
            </a:r>
            <a:r>
              <a:rPr lang="en-US" altLang="zh-CN" sz="2400" b="1" dirty="0" err="1"/>
              <a:t>x</a:t>
            </a:r>
            <a:r>
              <a:rPr lang="en-US" altLang="zh-CN" sz="2400" b="1" baseline="-25000" dirty="0" err="1"/>
              <a:t>j</a:t>
            </a:r>
            <a:r>
              <a:rPr lang="en-US" altLang="zh-CN" sz="2400" dirty="0"/>
              <a:t>)= </a:t>
            </a:r>
            <a:r>
              <a:rPr lang="en-US" altLang="zh-CN" sz="2400" dirty="0" err="1"/>
              <a:t>tanh</a:t>
            </a:r>
            <a:r>
              <a:rPr lang="en-US" altLang="zh-CN" sz="2400" dirty="0"/>
              <a:t>(</a:t>
            </a:r>
            <a:r>
              <a:rPr lang="el-GR" altLang="en-US" sz="2400" dirty="0">
                <a:cs typeface="Times New Roman" panose="02020603050405020304" pitchFamily="18" charset="0"/>
              </a:rPr>
              <a:t>β</a:t>
            </a:r>
            <a:r>
              <a:rPr lang="en-US" altLang="zh-CN" sz="2400" baseline="-25000" dirty="0">
                <a:cs typeface="Times New Roman" panose="02020603050405020304" pitchFamily="18" charset="0"/>
              </a:rPr>
              <a:t>0</a:t>
            </a:r>
            <a:r>
              <a:rPr lang="en-US" altLang="zh-CN" sz="2400" b="1" dirty="0"/>
              <a:t>x</a:t>
            </a:r>
            <a:r>
              <a:rPr lang="en-US" altLang="zh-CN" sz="2400" b="1" baseline="-25000" dirty="0"/>
              <a:t>i </a:t>
            </a:r>
            <a:r>
              <a:rPr lang="en-US" altLang="zh-CN" sz="2400" b="1" baseline="30000" dirty="0" err="1"/>
              <a:t>T</a:t>
            </a:r>
            <a:r>
              <a:rPr lang="en-US" altLang="zh-CN" sz="2400" b="1" dirty="0" err="1"/>
              <a:t>x</a:t>
            </a:r>
            <a:r>
              <a:rPr lang="en-US" altLang="zh-CN" sz="2400" b="1" baseline="-25000" dirty="0" err="1"/>
              <a:t>j</a:t>
            </a:r>
            <a:r>
              <a:rPr lang="en-US" altLang="zh-CN" sz="2400" b="1" baseline="-25000" dirty="0"/>
              <a:t> </a:t>
            </a:r>
            <a:r>
              <a:rPr lang="en-US" altLang="zh-CN" sz="2400" dirty="0"/>
              <a:t>+ </a:t>
            </a:r>
            <a:r>
              <a:rPr lang="el-GR" altLang="en-US" sz="2400" dirty="0">
                <a:cs typeface="Times New Roman" panose="02020603050405020304" pitchFamily="18" charset="0"/>
              </a:rPr>
              <a:t>β</a:t>
            </a:r>
            <a:r>
              <a:rPr lang="en-US" altLang="zh-CN" sz="2400" baseline="-25000" dirty="0"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cs typeface="Times New Roman" panose="02020603050405020304" pitchFamily="18" charset="0"/>
              </a:rPr>
              <a:t>)</a:t>
            </a:r>
            <a:endParaRPr lang="en-US" altLang="zh-CN" sz="2400" i="1" baseline="30000" dirty="0"/>
          </a:p>
        </p:txBody>
      </p:sp>
      <p:graphicFrame>
        <p:nvGraphicFramePr>
          <p:cNvPr id="3153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293997"/>
              </p:ext>
            </p:extLst>
          </p:nvPr>
        </p:nvGraphicFramePr>
        <p:xfrm>
          <a:off x="1295400" y="4052887"/>
          <a:ext cx="3948113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9" name="Equation" r:id="rId3" imgW="1739880" imgH="482400" progId="Equation.3">
                  <p:embed/>
                </p:oleObj>
              </mc:Choice>
              <mc:Fallback>
                <p:oleObj name="Equation" r:id="rId3" imgW="17398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052887"/>
                        <a:ext cx="3948113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17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84867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9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20" name="Rectangle 4"/>
          <p:cNvSpPr>
            <a:spLocks noChangeArrowheads="1"/>
          </p:cNvSpPr>
          <p:nvPr/>
        </p:nvSpPr>
        <p:spPr bwMode="auto">
          <a:xfrm>
            <a:off x="-8966" y="531159"/>
            <a:ext cx="869576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Non-linear SVMs Mathematically</a:t>
            </a:r>
          </a:p>
        </p:txBody>
      </p:sp>
      <p:sp>
        <p:nvSpPr>
          <p:cNvPr id="316421" name="Rectangle 5"/>
          <p:cNvSpPr>
            <a:spLocks noChangeArrowheads="1"/>
          </p:cNvSpPr>
          <p:nvPr/>
        </p:nvSpPr>
        <p:spPr bwMode="auto">
          <a:xfrm>
            <a:off x="381000" y="1066800"/>
            <a:ext cx="82296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sz="2400" b="1" dirty="0" smtClean="0">
              <a:latin typeface="Times New Roman" panose="02020603050405020304" pitchFamily="18" charset="0"/>
            </a:endParaRPr>
          </a:p>
          <a:p>
            <a:r>
              <a:rPr lang="en-US" altLang="zh-CN" sz="2400" b="1" dirty="0" smtClean="0">
                <a:latin typeface="Times New Roman" panose="02020603050405020304" pitchFamily="18" charset="0"/>
              </a:rPr>
              <a:t>The </a:t>
            </a:r>
            <a:r>
              <a:rPr lang="en-US" altLang="zh-CN" sz="2400" b="1" dirty="0">
                <a:latin typeface="Times New Roman" panose="02020603050405020304" pitchFamily="18" charset="0"/>
              </a:rPr>
              <a:t>solution is:</a:t>
            </a:r>
          </a:p>
          <a:p>
            <a:endParaRPr lang="en-US" altLang="zh-CN" sz="2400" b="1" dirty="0">
              <a:latin typeface="Times New Roman" panose="02020603050405020304" pitchFamily="18" charset="0"/>
            </a:endParaRPr>
          </a:p>
          <a:p>
            <a:endParaRPr lang="en-US" altLang="zh-CN" sz="2400" b="1" dirty="0">
              <a:latin typeface="Times New Roman" panose="02020603050405020304" pitchFamily="18" charset="0"/>
            </a:endParaRPr>
          </a:p>
          <a:p>
            <a:endParaRPr lang="en-US" altLang="zh-CN" sz="2400" b="1" dirty="0" smtClean="0">
              <a:latin typeface="Times New Roman" panose="02020603050405020304" pitchFamily="18" charset="0"/>
            </a:endParaRPr>
          </a:p>
          <a:p>
            <a:r>
              <a:rPr lang="en-US" altLang="zh-CN" sz="2400" b="1" dirty="0" smtClean="0">
                <a:latin typeface="Times New Roman" panose="02020603050405020304" pitchFamily="18" charset="0"/>
              </a:rPr>
              <a:t>Optimization </a:t>
            </a:r>
            <a:r>
              <a:rPr lang="en-US" altLang="zh-CN" sz="2400" b="1" dirty="0">
                <a:latin typeface="Times New Roman" panose="02020603050405020304" pitchFamily="18" charset="0"/>
              </a:rPr>
              <a:t>techniques for finding </a:t>
            </a:r>
            <a:r>
              <a:rPr lang="el-GR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remain the same!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316423" name="Text Box 7"/>
          <p:cNvSpPr txBox="1">
            <a:spLocks noChangeArrowheads="1"/>
          </p:cNvSpPr>
          <p:nvPr/>
        </p:nvSpPr>
        <p:spPr bwMode="auto">
          <a:xfrm>
            <a:off x="1981200" y="2362200"/>
            <a:ext cx="3733800" cy="461665"/>
          </a:xfrm>
          <a:prstGeom prst="rect">
            <a:avLst/>
          </a:prstGeom>
          <a:noFill/>
          <a:ln w="25400" algn="ctr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2400" b="1" i="1" dirty="0">
                <a:latin typeface="Times New Roman" panose="02020603050405020304" pitchFamily="18" charset="0"/>
              </a:rPr>
              <a:t>f</a:t>
            </a:r>
            <a:r>
              <a:rPr lang="en-US" altLang="zh-CN" sz="2400" b="1" dirty="0">
                <a:latin typeface="Times New Roman" panose="02020603050405020304" pitchFamily="18" charset="0"/>
              </a:rPr>
              <a:t>(x) = </a:t>
            </a:r>
            <a:r>
              <a:rPr lang="el-G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i="1" dirty="0" err="1">
                <a:latin typeface="Times New Roman" panose="02020603050405020304" pitchFamily="18" charset="0"/>
              </a:rPr>
              <a:t>K</a:t>
            </a:r>
            <a:r>
              <a:rPr lang="en-US" altLang="zh-CN" sz="2400" b="1" dirty="0">
                <a:latin typeface="Times New Roman" panose="02020603050405020304" pitchFamily="18" charset="0"/>
              </a:rPr>
              <a:t>(x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</a:rPr>
              <a:t>,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 </a:t>
            </a:r>
            <a:r>
              <a:rPr lang="en-US" altLang="zh-CN" sz="2400" b="1" dirty="0" err="1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 dirty="0" err="1">
                <a:latin typeface="Times New Roman" panose="02020603050405020304" pitchFamily="18" charset="0"/>
              </a:rPr>
              <a:t>j</a:t>
            </a:r>
            <a:r>
              <a:rPr lang="en-US" altLang="zh-CN" sz="2400" b="1" dirty="0">
                <a:latin typeface="Times New Roman" panose="02020603050405020304" pitchFamily="18" charset="0"/>
              </a:rPr>
              <a:t>)+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90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6" name="Line 4"/>
          <p:cNvSpPr>
            <a:spLocks noChangeShapeType="1"/>
          </p:cNvSpPr>
          <p:nvPr/>
        </p:nvSpPr>
        <p:spPr bwMode="auto">
          <a:xfrm rot="-3472419">
            <a:off x="1239838" y="4076700"/>
            <a:ext cx="5410200" cy="0"/>
          </a:xfrm>
          <a:prstGeom prst="line">
            <a:avLst/>
          </a:prstGeom>
          <a:noFill/>
          <a:ln w="3619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17" name="Line 5"/>
          <p:cNvSpPr>
            <a:spLocks noChangeShapeType="1"/>
          </p:cNvSpPr>
          <p:nvPr/>
        </p:nvSpPr>
        <p:spPr bwMode="auto">
          <a:xfrm rot="-3472419">
            <a:off x="1163638" y="4076700"/>
            <a:ext cx="556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18" name="Rectangle 6"/>
          <p:cNvSpPr>
            <a:spLocks noChangeArrowheads="1"/>
          </p:cNvSpPr>
          <p:nvPr/>
        </p:nvSpPr>
        <p:spPr bwMode="auto">
          <a:xfrm>
            <a:off x="119806" y="547222"/>
            <a:ext cx="4648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prstClr val="black"/>
                </a:solidFill>
                <a:latin typeface="Calibri"/>
                <a:cs typeface="+mj-cs"/>
              </a:rPr>
              <a:t>Maximum Margin</a:t>
            </a:r>
          </a:p>
        </p:txBody>
      </p:sp>
      <p:sp>
        <p:nvSpPr>
          <p:cNvPr id="243726" name="Text Box 14"/>
          <p:cNvSpPr txBox="1">
            <a:spLocks noChangeArrowheads="1"/>
          </p:cNvSpPr>
          <p:nvPr/>
        </p:nvSpPr>
        <p:spPr bwMode="auto">
          <a:xfrm>
            <a:off x="838200" y="1905000"/>
            <a:ext cx="19050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 dirty="0" smtClean="0">
                <a:solidFill>
                  <a:prstClr val="black"/>
                </a:solidFill>
                <a:latin typeface="Tahoma" panose="020B0604030504040204" pitchFamily="34" charset="0"/>
              </a:rPr>
              <a:t>  denotes </a:t>
            </a:r>
            <a:r>
              <a:rPr lang="en-US" altLang="zh-CN" sz="2000" dirty="0">
                <a:solidFill>
                  <a:prstClr val="black"/>
                </a:solidFill>
                <a:latin typeface="Tahoma" panose="020B0604030504040204" pitchFamily="34" charset="0"/>
              </a:rPr>
              <a:t>+</a:t>
            </a:r>
            <a:r>
              <a:rPr lang="en-US" altLang="zh-CN" sz="2000" dirty="0" smtClean="0">
                <a:solidFill>
                  <a:prstClr val="black"/>
                </a:solidFill>
                <a:latin typeface="Tahoma" panose="020B0604030504040204" pitchFamily="34" charset="0"/>
              </a:rPr>
              <a:t>1</a:t>
            </a:r>
          </a:p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 dirty="0" smtClean="0">
                <a:solidFill>
                  <a:prstClr val="black"/>
                </a:solidFill>
                <a:latin typeface="Tahoma" panose="020B0604030504040204" pitchFamily="34" charset="0"/>
              </a:rPr>
              <a:t>  denotes -1</a:t>
            </a:r>
            <a:endParaRPr lang="en-US" altLang="zh-CN" sz="2000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243727" name="Oval 15"/>
          <p:cNvSpPr>
            <a:spLocks noChangeAspect="1" noChangeArrowheads="1"/>
          </p:cNvSpPr>
          <p:nvPr/>
        </p:nvSpPr>
        <p:spPr bwMode="auto">
          <a:xfrm rot="4777107">
            <a:off x="915194" y="2056606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28" name="Oval 16"/>
          <p:cNvSpPr>
            <a:spLocks noChangeAspect="1" noChangeArrowheads="1"/>
          </p:cNvSpPr>
          <p:nvPr/>
        </p:nvSpPr>
        <p:spPr bwMode="auto">
          <a:xfrm rot="5895381">
            <a:off x="915988" y="251301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29" name="Line 17"/>
          <p:cNvSpPr>
            <a:spLocks noChangeShapeType="1"/>
          </p:cNvSpPr>
          <p:nvPr/>
        </p:nvSpPr>
        <p:spPr bwMode="auto">
          <a:xfrm>
            <a:off x="2590800" y="2209800"/>
            <a:ext cx="0" cy="3505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30" name="Line 18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31" name="Oval 19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32" name="Oval 20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33" name="Oval 21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34" name="Oval 22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35" name="Oval 23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36" name="Oval 24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37" name="Oval 25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38" name="Oval 26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39" name="Oval 27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40" name="Oval 28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41" name="Oval 29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42" name="Oval 30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43" name="Oval 31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44" name="Oval 32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45" name="Oval 33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46" name="Oval 34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47" name="Oval 35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48" name="Oval 36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49" name="Oval 37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50" name="Oval 38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51" name="Oval 39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52" name="Oval 40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53" name="Oval 41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54" name="Oval 42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55" name="Oval 43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56" name="Oval 44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57" name="Oval 45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58" name="Oval 46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59" name="Oval 47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60" name="Oval 48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61" name="Oval 49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62" name="Oval 50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63" name="Oval 51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64" name="Oval 52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65" name="Text Box 53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 b="1" i="1">
                <a:solidFill>
                  <a:prstClr val="black"/>
                </a:solidFill>
                <a:latin typeface="Tahoma" panose="020B0604030504040204" pitchFamily="34" charset="0"/>
              </a:rPr>
              <a:t>f</a:t>
            </a:r>
            <a:r>
              <a:rPr lang="en-US" altLang="zh-CN" sz="2000" i="1">
                <a:solidFill>
                  <a:prstClr val="black"/>
                </a:solidFill>
                <a:latin typeface="Tahoma" panose="020B0604030504040204" pitchFamily="34" charset="0"/>
              </a:rPr>
              <a:t>(</a:t>
            </a:r>
            <a:r>
              <a:rPr lang="en-US" altLang="zh-CN" sz="2000" b="1" i="1">
                <a:solidFill>
                  <a:prstClr val="black"/>
                </a:solidFill>
                <a:latin typeface="Tahoma" panose="020B0604030504040204" pitchFamily="34" charset="0"/>
              </a:rPr>
              <a:t>x</a:t>
            </a:r>
            <a:r>
              <a:rPr lang="en-US" altLang="zh-CN" sz="2000" i="1">
                <a:solidFill>
                  <a:prstClr val="black"/>
                </a:solidFill>
                <a:latin typeface="Tahoma" panose="020B0604030504040204" pitchFamily="34" charset="0"/>
              </a:rPr>
              <a:t>,</a:t>
            </a:r>
            <a:r>
              <a:rPr lang="en-US" altLang="zh-CN" sz="2000" b="1" i="1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i="1">
                <a:solidFill>
                  <a:srgbClr val="00CC00"/>
                </a:solidFill>
                <a:latin typeface="Tahoma" panose="020B0604030504040204" pitchFamily="34" charset="0"/>
              </a:rPr>
              <a:t>,b</a:t>
            </a:r>
            <a:r>
              <a:rPr lang="en-US" altLang="zh-CN" sz="2000" i="1">
                <a:solidFill>
                  <a:prstClr val="black"/>
                </a:solidFill>
                <a:latin typeface="Tahoma" panose="020B0604030504040204" pitchFamily="34" charset="0"/>
              </a:rPr>
              <a:t>) = sign(</a:t>
            </a:r>
            <a:r>
              <a:rPr lang="en-US" altLang="zh-CN" sz="2000" b="1" i="1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b="1" i="1">
                <a:solidFill>
                  <a:prstClr val="black"/>
                </a:solidFill>
                <a:latin typeface="Tahoma" panose="020B0604030504040204" pitchFamily="34" charset="0"/>
              </a:rPr>
              <a:t> x</a:t>
            </a:r>
            <a:r>
              <a:rPr lang="en-US" altLang="zh-CN" sz="2000" i="1">
                <a:solidFill>
                  <a:srgbClr val="00CC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i="1">
                <a:solidFill>
                  <a:prstClr val="black"/>
                </a:solidFill>
                <a:latin typeface="Tahoma" panose="020B0604030504040204" pitchFamily="34" charset="0"/>
              </a:rPr>
              <a:t>+ </a:t>
            </a:r>
            <a:r>
              <a:rPr lang="en-US" altLang="zh-CN" sz="2000" i="1">
                <a:solidFill>
                  <a:srgbClr val="00CC00"/>
                </a:solidFill>
                <a:latin typeface="Tahoma" panose="020B0604030504040204" pitchFamily="34" charset="0"/>
              </a:rPr>
              <a:t>b</a:t>
            </a:r>
            <a:r>
              <a:rPr lang="en-US" altLang="zh-CN" sz="2000" i="1">
                <a:solidFill>
                  <a:prstClr val="black"/>
                </a:solidFill>
                <a:latin typeface="Tahoma" panose="020B0604030504040204" pitchFamily="34" charset="0"/>
              </a:rPr>
              <a:t>)</a:t>
            </a:r>
          </a:p>
        </p:txBody>
      </p:sp>
      <p:sp>
        <p:nvSpPr>
          <p:cNvPr id="243766" name="Text Box 54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endParaRPr lang="en-US" altLang="en-US" sz="200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243767" name="Text Box 55"/>
          <p:cNvSpPr txBox="1">
            <a:spLocks noChangeArrowheads="1"/>
          </p:cNvSpPr>
          <p:nvPr/>
        </p:nvSpPr>
        <p:spPr bwMode="auto">
          <a:xfrm>
            <a:off x="6400800" y="2286000"/>
            <a:ext cx="27432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400" dirty="0">
                <a:solidFill>
                  <a:prstClr val="black"/>
                </a:solidFill>
                <a:latin typeface="Tahoma" panose="020B0604030504040204" pitchFamily="34" charset="0"/>
              </a:rPr>
              <a:t>The </a:t>
            </a:r>
            <a:r>
              <a:rPr lang="en-US" altLang="zh-CN" sz="2400" dirty="0">
                <a:solidFill>
                  <a:srgbClr val="CC0000"/>
                </a:solidFill>
                <a:latin typeface="Tahoma" panose="020B0604030504040204" pitchFamily="34" charset="0"/>
              </a:rPr>
              <a:t>maximum margin linear classifier</a:t>
            </a:r>
            <a:r>
              <a:rPr lang="en-US" altLang="zh-CN" sz="2400" dirty="0">
                <a:solidFill>
                  <a:prstClr val="black"/>
                </a:solidFill>
                <a:latin typeface="Tahoma" panose="020B0604030504040204" pitchFamily="34" charset="0"/>
              </a:rPr>
              <a:t> is the linear classifier with the</a:t>
            </a:r>
            <a:r>
              <a:rPr lang="en-US" altLang="zh-CN" sz="2400" dirty="0" smtClean="0">
                <a:solidFill>
                  <a:prstClr val="black"/>
                </a:solidFill>
                <a:latin typeface="Tahoma" panose="020B0604030504040204" pitchFamily="34" charset="0"/>
              </a:rPr>
              <a:t>, </a:t>
            </a:r>
            <a:r>
              <a:rPr lang="en-US" altLang="zh-CN" sz="2400" dirty="0">
                <a:solidFill>
                  <a:prstClr val="black"/>
                </a:solidFill>
                <a:latin typeface="Tahoma" panose="020B0604030504040204" pitchFamily="34" charset="0"/>
              </a:rPr>
              <a:t>maximum margin.</a:t>
            </a:r>
          </a:p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400" dirty="0">
                <a:solidFill>
                  <a:prstClr val="black"/>
                </a:solidFill>
                <a:latin typeface="Tahoma" panose="020B0604030504040204" pitchFamily="34" charset="0"/>
              </a:rPr>
              <a:t>This is the simplest kind of SVM (Called an LSVM)</a:t>
            </a:r>
          </a:p>
        </p:txBody>
      </p:sp>
      <p:sp>
        <p:nvSpPr>
          <p:cNvPr id="243768" name="AutoShape 56"/>
          <p:cNvSpPr>
            <a:spLocks noChangeArrowheads="1"/>
          </p:cNvSpPr>
          <p:nvPr/>
        </p:nvSpPr>
        <p:spPr bwMode="auto">
          <a:xfrm>
            <a:off x="4441825" y="6097588"/>
            <a:ext cx="1758950" cy="381000"/>
          </a:xfrm>
          <a:prstGeom prst="wedgeRectCallout">
            <a:avLst>
              <a:gd name="adj1" fmla="val 64713"/>
              <a:gd name="adj2" fmla="val -86250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>
                <a:solidFill>
                  <a:prstClr val="black"/>
                </a:solidFill>
                <a:latin typeface="Tahoma" panose="020B0604030504040204" pitchFamily="34" charset="0"/>
              </a:rPr>
              <a:t>Linear SVM</a:t>
            </a:r>
          </a:p>
        </p:txBody>
      </p:sp>
      <p:sp>
        <p:nvSpPr>
          <p:cNvPr id="243769" name="Text Box 57"/>
          <p:cNvSpPr txBox="1">
            <a:spLocks noChangeArrowheads="1"/>
          </p:cNvSpPr>
          <p:nvPr/>
        </p:nvSpPr>
        <p:spPr bwMode="auto">
          <a:xfrm>
            <a:off x="173038" y="3675063"/>
            <a:ext cx="21209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>
                <a:solidFill>
                  <a:srgbClr val="00CC00"/>
                </a:solidFill>
                <a:latin typeface="Tahoma" panose="020B0604030504040204" pitchFamily="34" charset="0"/>
              </a:rPr>
              <a:t>Support Vectors </a:t>
            </a:r>
            <a:r>
              <a:rPr lang="en-US" altLang="zh-CN" sz="2000">
                <a:solidFill>
                  <a:prstClr val="black"/>
                </a:solidFill>
                <a:latin typeface="Tahoma" panose="020B0604030504040204" pitchFamily="34" charset="0"/>
              </a:rPr>
              <a:t>are those datapoints that the margin pushes up against</a:t>
            </a:r>
          </a:p>
        </p:txBody>
      </p:sp>
      <p:sp>
        <p:nvSpPr>
          <p:cNvPr id="243770" name="Freeform 58"/>
          <p:cNvSpPr>
            <a:spLocks/>
          </p:cNvSpPr>
          <p:nvPr/>
        </p:nvSpPr>
        <p:spPr bwMode="auto">
          <a:xfrm>
            <a:off x="2112963" y="3725863"/>
            <a:ext cx="1708150" cy="155575"/>
          </a:xfrm>
          <a:custGeom>
            <a:avLst/>
            <a:gdLst>
              <a:gd name="T0" fmla="*/ 0 w 1076"/>
              <a:gd name="T1" fmla="*/ 98 h 98"/>
              <a:gd name="T2" fmla="*/ 104 w 1076"/>
              <a:gd name="T3" fmla="*/ 39 h 98"/>
              <a:gd name="T4" fmla="*/ 212 w 1076"/>
              <a:gd name="T5" fmla="*/ 0 h 98"/>
              <a:gd name="T6" fmla="*/ 326 w 1076"/>
              <a:gd name="T7" fmla="*/ 11 h 98"/>
              <a:gd name="T8" fmla="*/ 386 w 1076"/>
              <a:gd name="T9" fmla="*/ 39 h 98"/>
              <a:gd name="T10" fmla="*/ 386 w 1076"/>
              <a:gd name="T11" fmla="*/ 39 h 98"/>
              <a:gd name="T12" fmla="*/ 511 w 1076"/>
              <a:gd name="T13" fmla="*/ 82 h 98"/>
              <a:gd name="T14" fmla="*/ 989 w 1076"/>
              <a:gd name="T15" fmla="*/ 55 h 98"/>
              <a:gd name="T16" fmla="*/ 1076 w 1076"/>
              <a:gd name="T17" fmla="*/ 44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76" h="98">
                <a:moveTo>
                  <a:pt x="0" y="98"/>
                </a:moveTo>
                <a:cubicBezTo>
                  <a:pt x="38" y="87"/>
                  <a:pt x="66" y="53"/>
                  <a:pt x="104" y="39"/>
                </a:cubicBezTo>
                <a:cubicBezTo>
                  <a:pt x="132" y="9"/>
                  <a:pt x="172" y="6"/>
                  <a:pt x="212" y="0"/>
                </a:cubicBezTo>
                <a:cubicBezTo>
                  <a:pt x="262" y="3"/>
                  <a:pt x="286" y="0"/>
                  <a:pt x="326" y="11"/>
                </a:cubicBezTo>
                <a:lnTo>
                  <a:pt x="386" y="39"/>
                </a:lnTo>
                <a:cubicBezTo>
                  <a:pt x="386" y="39"/>
                  <a:pt x="386" y="39"/>
                  <a:pt x="386" y="39"/>
                </a:cubicBezTo>
                <a:cubicBezTo>
                  <a:pt x="428" y="52"/>
                  <a:pt x="469" y="69"/>
                  <a:pt x="511" y="82"/>
                </a:cubicBezTo>
                <a:cubicBezTo>
                  <a:pt x="670" y="74"/>
                  <a:pt x="829" y="60"/>
                  <a:pt x="989" y="55"/>
                </a:cubicBezTo>
                <a:cubicBezTo>
                  <a:pt x="1017" y="51"/>
                  <a:pt x="1048" y="44"/>
                  <a:pt x="1076" y="44"/>
                </a:cubicBezTo>
              </a:path>
            </a:pathLst>
          </a:custGeom>
          <a:noFill/>
          <a:ln w="38100" cap="flat" cmpd="sng">
            <a:solidFill>
              <a:srgbClr val="33CC33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71" name="Freeform 59"/>
          <p:cNvSpPr>
            <a:spLocks/>
          </p:cNvSpPr>
          <p:nvPr/>
        </p:nvSpPr>
        <p:spPr bwMode="auto">
          <a:xfrm>
            <a:off x="2079625" y="3317875"/>
            <a:ext cx="2293938" cy="485775"/>
          </a:xfrm>
          <a:custGeom>
            <a:avLst/>
            <a:gdLst>
              <a:gd name="T0" fmla="*/ 0 w 1445"/>
              <a:gd name="T1" fmla="*/ 306 h 306"/>
              <a:gd name="T2" fmla="*/ 16 w 1445"/>
              <a:gd name="T3" fmla="*/ 301 h 306"/>
              <a:gd name="T4" fmla="*/ 27 w 1445"/>
              <a:gd name="T5" fmla="*/ 268 h 306"/>
              <a:gd name="T6" fmla="*/ 48 w 1445"/>
              <a:gd name="T7" fmla="*/ 236 h 306"/>
              <a:gd name="T8" fmla="*/ 125 w 1445"/>
              <a:gd name="T9" fmla="*/ 171 h 306"/>
              <a:gd name="T10" fmla="*/ 228 w 1445"/>
              <a:gd name="T11" fmla="*/ 105 h 306"/>
              <a:gd name="T12" fmla="*/ 298 w 1445"/>
              <a:gd name="T13" fmla="*/ 73 h 306"/>
              <a:gd name="T14" fmla="*/ 635 w 1445"/>
              <a:gd name="T15" fmla="*/ 2 h 306"/>
              <a:gd name="T16" fmla="*/ 1043 w 1445"/>
              <a:gd name="T17" fmla="*/ 18 h 306"/>
              <a:gd name="T18" fmla="*/ 1119 w 1445"/>
              <a:gd name="T19" fmla="*/ 40 h 306"/>
              <a:gd name="T20" fmla="*/ 1217 w 1445"/>
              <a:gd name="T21" fmla="*/ 84 h 306"/>
              <a:gd name="T22" fmla="*/ 1336 w 1445"/>
              <a:gd name="T23" fmla="*/ 132 h 306"/>
              <a:gd name="T24" fmla="*/ 1445 w 1445"/>
              <a:gd name="T25" fmla="*/ 165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45" h="306">
                <a:moveTo>
                  <a:pt x="0" y="306"/>
                </a:moveTo>
                <a:cubicBezTo>
                  <a:pt x="5" y="304"/>
                  <a:pt x="12" y="305"/>
                  <a:pt x="16" y="301"/>
                </a:cubicBezTo>
                <a:cubicBezTo>
                  <a:pt x="24" y="293"/>
                  <a:pt x="21" y="278"/>
                  <a:pt x="27" y="268"/>
                </a:cubicBezTo>
                <a:cubicBezTo>
                  <a:pt x="33" y="257"/>
                  <a:pt x="41" y="247"/>
                  <a:pt x="48" y="236"/>
                </a:cubicBezTo>
                <a:cubicBezTo>
                  <a:pt x="58" y="221"/>
                  <a:pt x="117" y="177"/>
                  <a:pt x="125" y="171"/>
                </a:cubicBezTo>
                <a:cubicBezTo>
                  <a:pt x="159" y="146"/>
                  <a:pt x="186" y="117"/>
                  <a:pt x="228" y="105"/>
                </a:cubicBezTo>
                <a:cubicBezTo>
                  <a:pt x="249" y="91"/>
                  <a:pt x="273" y="79"/>
                  <a:pt x="298" y="73"/>
                </a:cubicBezTo>
                <a:cubicBezTo>
                  <a:pt x="394" y="11"/>
                  <a:pt x="526" y="10"/>
                  <a:pt x="635" y="2"/>
                </a:cubicBezTo>
                <a:cubicBezTo>
                  <a:pt x="773" y="5"/>
                  <a:pt x="907" y="0"/>
                  <a:pt x="1043" y="18"/>
                </a:cubicBezTo>
                <a:cubicBezTo>
                  <a:pt x="1068" y="27"/>
                  <a:pt x="1093" y="34"/>
                  <a:pt x="1119" y="40"/>
                </a:cubicBezTo>
                <a:cubicBezTo>
                  <a:pt x="1150" y="63"/>
                  <a:pt x="1183" y="68"/>
                  <a:pt x="1217" y="84"/>
                </a:cubicBezTo>
                <a:cubicBezTo>
                  <a:pt x="1257" y="104"/>
                  <a:pt x="1293" y="119"/>
                  <a:pt x="1336" y="132"/>
                </a:cubicBezTo>
                <a:cubicBezTo>
                  <a:pt x="1370" y="142"/>
                  <a:pt x="1410" y="165"/>
                  <a:pt x="1445" y="165"/>
                </a:cubicBezTo>
              </a:path>
            </a:pathLst>
          </a:custGeom>
          <a:noFill/>
          <a:ln w="38100" cap="flat" cmpd="sng">
            <a:solidFill>
              <a:srgbClr val="33CC33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72" name="Freeform 60"/>
          <p:cNvSpPr>
            <a:spLocks/>
          </p:cNvSpPr>
          <p:nvPr/>
        </p:nvSpPr>
        <p:spPr bwMode="auto">
          <a:xfrm>
            <a:off x="2105025" y="3994150"/>
            <a:ext cx="1733550" cy="449263"/>
          </a:xfrm>
          <a:custGeom>
            <a:avLst/>
            <a:gdLst>
              <a:gd name="T0" fmla="*/ 0 w 1092"/>
              <a:gd name="T1" fmla="*/ 0 h 283"/>
              <a:gd name="T2" fmla="*/ 130 w 1092"/>
              <a:gd name="T3" fmla="*/ 54 h 283"/>
              <a:gd name="T4" fmla="*/ 326 w 1092"/>
              <a:gd name="T5" fmla="*/ 147 h 283"/>
              <a:gd name="T6" fmla="*/ 397 w 1092"/>
              <a:gd name="T7" fmla="*/ 174 h 283"/>
              <a:gd name="T8" fmla="*/ 527 w 1092"/>
              <a:gd name="T9" fmla="*/ 217 h 283"/>
              <a:gd name="T10" fmla="*/ 1092 w 1092"/>
              <a:gd name="T11" fmla="*/ 272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92" h="283">
                <a:moveTo>
                  <a:pt x="0" y="0"/>
                </a:moveTo>
                <a:cubicBezTo>
                  <a:pt x="47" y="9"/>
                  <a:pt x="84" y="40"/>
                  <a:pt x="130" y="54"/>
                </a:cubicBezTo>
                <a:cubicBezTo>
                  <a:pt x="184" y="96"/>
                  <a:pt x="261" y="129"/>
                  <a:pt x="326" y="147"/>
                </a:cubicBezTo>
                <a:cubicBezTo>
                  <a:pt x="348" y="162"/>
                  <a:pt x="373" y="163"/>
                  <a:pt x="397" y="174"/>
                </a:cubicBezTo>
                <a:cubicBezTo>
                  <a:pt x="439" y="193"/>
                  <a:pt x="481" y="209"/>
                  <a:pt x="527" y="217"/>
                </a:cubicBezTo>
                <a:cubicBezTo>
                  <a:pt x="704" y="283"/>
                  <a:pt x="907" y="272"/>
                  <a:pt x="1092" y="272"/>
                </a:cubicBezTo>
              </a:path>
            </a:pathLst>
          </a:custGeom>
          <a:noFill/>
          <a:ln w="38100" cap="flat" cmpd="sng">
            <a:solidFill>
              <a:srgbClr val="33CC33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75" name="Oval 63"/>
          <p:cNvSpPr>
            <a:spLocks noChangeArrowheads="1"/>
          </p:cNvSpPr>
          <p:nvPr/>
        </p:nvSpPr>
        <p:spPr bwMode="auto">
          <a:xfrm>
            <a:off x="4341813" y="3579813"/>
            <a:ext cx="152400" cy="152400"/>
          </a:xfrm>
          <a:prstGeom prst="ellipse">
            <a:avLst/>
          </a:prstGeom>
          <a:noFill/>
          <a:ln w="38100">
            <a:solidFill>
              <a:srgbClr val="33CC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76" name="Oval 64"/>
          <p:cNvSpPr>
            <a:spLocks noChangeArrowheads="1"/>
          </p:cNvSpPr>
          <p:nvPr/>
        </p:nvSpPr>
        <p:spPr bwMode="auto">
          <a:xfrm>
            <a:off x="3844925" y="3689350"/>
            <a:ext cx="152400" cy="152400"/>
          </a:xfrm>
          <a:prstGeom prst="ellipse">
            <a:avLst/>
          </a:prstGeom>
          <a:noFill/>
          <a:ln w="38100">
            <a:solidFill>
              <a:srgbClr val="33CC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77" name="Oval 65"/>
          <p:cNvSpPr>
            <a:spLocks noChangeArrowheads="1"/>
          </p:cNvSpPr>
          <p:nvPr/>
        </p:nvSpPr>
        <p:spPr bwMode="auto">
          <a:xfrm>
            <a:off x="3833813" y="4384675"/>
            <a:ext cx="152400" cy="152400"/>
          </a:xfrm>
          <a:prstGeom prst="ellipse">
            <a:avLst/>
          </a:prstGeom>
          <a:noFill/>
          <a:ln w="38100">
            <a:solidFill>
              <a:srgbClr val="33CC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3778" name="Text Box 66"/>
          <p:cNvSpPr txBox="1">
            <a:spLocks noChangeArrowheads="1"/>
          </p:cNvSpPr>
          <p:nvPr/>
        </p:nvSpPr>
        <p:spPr bwMode="auto">
          <a:xfrm>
            <a:off x="3668728" y="1545491"/>
            <a:ext cx="5170472" cy="2308324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Tx/>
              <a:buAutoNum type="arabicPeriod"/>
            </a:pPr>
            <a:r>
              <a:rPr lang="en-US" sz="2000" dirty="0" smtClean="0">
                <a:solidFill>
                  <a:prstClr val="black"/>
                </a:solidFill>
              </a:rPr>
              <a:t>If hyperplane </a:t>
            </a:r>
            <a:r>
              <a:rPr lang="en-US" sz="2000" dirty="0">
                <a:solidFill>
                  <a:prstClr val="black"/>
                </a:solidFill>
              </a:rPr>
              <a:t>is oriented such that it is close to some of the points in your training </a:t>
            </a:r>
            <a:r>
              <a:rPr lang="en-US" sz="2000" dirty="0" smtClean="0">
                <a:solidFill>
                  <a:prstClr val="black"/>
                </a:solidFill>
              </a:rPr>
              <a:t>set, new </a:t>
            </a:r>
            <a:r>
              <a:rPr lang="en-US" sz="2000" dirty="0">
                <a:solidFill>
                  <a:prstClr val="black"/>
                </a:solidFill>
              </a:rPr>
              <a:t>data </a:t>
            </a:r>
            <a:r>
              <a:rPr lang="en-US" sz="2000" dirty="0" smtClean="0">
                <a:solidFill>
                  <a:prstClr val="black"/>
                </a:solidFill>
              </a:rPr>
              <a:t>may lie </a:t>
            </a:r>
            <a:r>
              <a:rPr lang="en-US" sz="2000" dirty="0">
                <a:solidFill>
                  <a:prstClr val="black"/>
                </a:solidFill>
              </a:rPr>
              <a:t>on the wrong side of the hyperplane, even if the new points lie close to training examples of the correct class</a:t>
            </a:r>
            <a:r>
              <a:rPr lang="en-US" sz="2000" dirty="0" smtClean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ct val="20000"/>
              </a:spcBef>
              <a:buFontTx/>
              <a:buAutoNum type="arabicPeriod"/>
            </a:pPr>
            <a:r>
              <a:rPr lang="en-US" altLang="zh-CN" sz="2000" dirty="0" smtClean="0">
                <a:solidFill>
                  <a:prstClr val="black"/>
                </a:solidFill>
                <a:latin typeface="Tahoma" panose="020B0604030504040204" pitchFamily="34" charset="0"/>
              </a:rPr>
              <a:t>Solution is maximizing </a:t>
            </a:r>
            <a:r>
              <a:rPr lang="en-US" altLang="zh-CN" sz="2000" dirty="0">
                <a:solidFill>
                  <a:prstClr val="black"/>
                </a:solidFill>
                <a:latin typeface="Tahoma" panose="020B0604030504040204" pitchFamily="34" charset="0"/>
              </a:rPr>
              <a:t>the </a:t>
            </a:r>
            <a:r>
              <a:rPr lang="en-US" altLang="zh-CN" sz="2000" dirty="0" smtClean="0">
                <a:solidFill>
                  <a:prstClr val="black"/>
                </a:solidFill>
                <a:latin typeface="Tahoma" panose="020B0604030504040204" pitchFamily="34" charset="0"/>
              </a:rPr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38134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3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3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3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3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3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3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3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3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69" grpId="0"/>
      <p:bldP spid="243770" grpId="0" animBg="1"/>
      <p:bldP spid="243771" grpId="0" animBg="1"/>
      <p:bldP spid="243772" grpId="0" animBg="1"/>
      <p:bldP spid="24377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Non-linear SVM using kernel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16" y="2057400"/>
            <a:ext cx="83153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6" name="Rectangle 4"/>
          <p:cNvSpPr>
            <a:spLocks noChangeArrowheads="1"/>
          </p:cNvSpPr>
          <p:nvPr/>
        </p:nvSpPr>
        <p:spPr bwMode="auto">
          <a:xfrm>
            <a:off x="457200" y="1371600"/>
            <a:ext cx="7543800" cy="445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/>
              <a:t>SVM locates a separating hyperplane in the feature space and classify points in that space </a:t>
            </a:r>
          </a:p>
          <a:p>
            <a:r>
              <a:rPr lang="en-US" altLang="zh-CN" sz="2800"/>
              <a:t>It does not need to represent the space explicitly, simply by defining a kernel function</a:t>
            </a:r>
          </a:p>
          <a:p>
            <a:r>
              <a:rPr lang="en-US" altLang="zh-CN" sz="2800"/>
              <a:t>The kernel function plays the role of the dot product in the feature space.</a:t>
            </a:r>
          </a:p>
        </p:txBody>
      </p:sp>
      <p:sp>
        <p:nvSpPr>
          <p:cNvPr id="351237" name="Rectangle 5"/>
          <p:cNvSpPr>
            <a:spLocks noGrp="1" noChangeArrowheads="1"/>
          </p:cNvSpPr>
          <p:nvPr>
            <p:ph type="title"/>
          </p:nvPr>
        </p:nvSpPr>
        <p:spPr>
          <a:xfrm>
            <a:off x="-762000" y="533400"/>
            <a:ext cx="8229600" cy="1143000"/>
          </a:xfrm>
        </p:spPr>
        <p:txBody>
          <a:bodyPr/>
          <a:lstStyle/>
          <a:p>
            <a:r>
              <a:rPr lang="en-US" altLang="zh-CN" b="1" dirty="0"/>
              <a:t>Nonlinear SVM - Overview</a:t>
            </a:r>
          </a:p>
        </p:txBody>
      </p:sp>
    </p:spTree>
    <p:extLst>
      <p:ext uri="{BB962C8B-B14F-4D97-AF65-F5344CB8AC3E}">
        <p14:creationId xmlns:p14="http://schemas.microsoft.com/office/powerpoint/2010/main" val="293319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Multi-Class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976437"/>
            <a:ext cx="69342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9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Multi-Class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976437"/>
            <a:ext cx="69342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6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676400"/>
            <a:ext cx="7372350" cy="469582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Multi-Class Problem</a:t>
            </a:r>
          </a:p>
        </p:txBody>
      </p:sp>
    </p:spTree>
    <p:extLst>
      <p:ext uri="{BB962C8B-B14F-4D97-AF65-F5344CB8AC3E}">
        <p14:creationId xmlns:p14="http://schemas.microsoft.com/office/powerpoint/2010/main" val="73043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8005532" cy="370522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b="1" dirty="0"/>
              <a:t>Multi-Class Problem</a:t>
            </a:r>
          </a:p>
        </p:txBody>
      </p:sp>
    </p:spTree>
    <p:extLst>
      <p:ext uri="{BB962C8B-B14F-4D97-AF65-F5344CB8AC3E}">
        <p14:creationId xmlns:p14="http://schemas.microsoft.com/office/powerpoint/2010/main" val="291370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SVM versus Logistic Regression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554"/>
          <a:stretch/>
        </p:blipFill>
        <p:spPr>
          <a:xfrm>
            <a:off x="1168790" y="1600201"/>
            <a:ext cx="680641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versus Logistic Regression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506" y="1600200"/>
            <a:ext cx="758098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9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Properties of SVM</a:t>
            </a:r>
          </a:p>
        </p:txBody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3072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altLang="zh-CN" sz="2400" b="1" dirty="0"/>
              <a:t>Flexibility in choosing a similarity </a:t>
            </a:r>
            <a:r>
              <a:rPr lang="en-US" altLang="zh-CN" sz="2400" b="1" dirty="0" smtClean="0"/>
              <a:t>function</a:t>
            </a:r>
          </a:p>
          <a:p>
            <a:pPr>
              <a:lnSpc>
                <a:spcPct val="80000"/>
              </a:lnSpc>
            </a:pPr>
            <a:endParaRPr lang="en-US" altLang="zh-CN" sz="2400" b="1" dirty="0"/>
          </a:p>
          <a:p>
            <a:pPr>
              <a:lnSpc>
                <a:spcPct val="80000"/>
              </a:lnSpc>
            </a:pPr>
            <a:r>
              <a:rPr lang="en-US" altLang="zh-CN" sz="2400" b="1" dirty="0" smtClean="0"/>
              <a:t>Sparseness </a:t>
            </a:r>
            <a:r>
              <a:rPr lang="en-US" altLang="zh-CN" sz="2400" b="1" dirty="0"/>
              <a:t>of solution when dealing with large data </a:t>
            </a:r>
            <a:r>
              <a:rPr lang="en-US" altLang="zh-CN" sz="2400" b="1" dirty="0" smtClean="0"/>
              <a:t>sets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 smtClean="0"/>
              <a:t>    </a:t>
            </a:r>
            <a:r>
              <a:rPr lang="en-US" altLang="zh-CN" sz="2000" b="1" dirty="0"/>
              <a:t>- </a:t>
            </a:r>
            <a:r>
              <a:rPr lang="en-US" altLang="zh-CN" sz="2000" b="1" dirty="0" smtClean="0"/>
              <a:t>Only </a:t>
            </a:r>
            <a:r>
              <a:rPr lang="en-US" altLang="zh-CN" sz="2000" b="1" dirty="0"/>
              <a:t>support vectors are used to specify the separating </a:t>
            </a:r>
            <a:r>
              <a:rPr lang="en-US" altLang="zh-CN" sz="2000" b="1" dirty="0" smtClean="0"/>
              <a:t>hyperplane</a:t>
            </a:r>
          </a:p>
          <a:p>
            <a:pPr lvl="1">
              <a:lnSpc>
                <a:spcPct val="80000"/>
              </a:lnSpc>
            </a:pPr>
            <a:r>
              <a:rPr lang="en-US" altLang="zh-CN" sz="2000" b="1" dirty="0" smtClean="0"/>
              <a:t>Therefore SVM also called sparse kernel machine.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 smtClean="0"/>
              <a:t> </a:t>
            </a:r>
            <a:endParaRPr lang="en-US" altLang="zh-CN" sz="2000" b="1" dirty="0"/>
          </a:p>
          <a:p>
            <a:pPr>
              <a:lnSpc>
                <a:spcPct val="80000"/>
              </a:lnSpc>
            </a:pPr>
            <a:r>
              <a:rPr lang="en-US" altLang="zh-CN" sz="2400" b="1" dirty="0"/>
              <a:t>Ability to handle large feature spaces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/>
              <a:t>   - complexity does not depend on the dimensionality of the feature </a:t>
            </a:r>
            <a:r>
              <a:rPr lang="en-US" altLang="zh-CN" sz="2000" b="1" dirty="0" smtClean="0"/>
              <a:t>space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000" b="1" dirty="0"/>
          </a:p>
          <a:p>
            <a:pPr>
              <a:lnSpc>
                <a:spcPct val="80000"/>
              </a:lnSpc>
            </a:pPr>
            <a:r>
              <a:rPr lang="en-US" altLang="zh-CN" sz="2400" b="1" dirty="0"/>
              <a:t>Overfitting can be controlled by soft margin </a:t>
            </a:r>
            <a:r>
              <a:rPr lang="en-US" altLang="zh-CN" sz="2400" b="1" dirty="0" smtClean="0"/>
              <a:t>approach</a:t>
            </a:r>
          </a:p>
          <a:p>
            <a:pPr>
              <a:lnSpc>
                <a:spcPct val="80000"/>
              </a:lnSpc>
            </a:pPr>
            <a:endParaRPr lang="en-US" altLang="zh-CN" sz="2400" b="1" dirty="0"/>
          </a:p>
          <a:p>
            <a:pPr>
              <a:lnSpc>
                <a:spcPct val="80000"/>
              </a:lnSpc>
            </a:pPr>
            <a:r>
              <a:rPr lang="en-US" altLang="zh-CN" sz="2400" b="1" dirty="0"/>
              <a:t>Nice math property: a simple convex optimization problem which is guaranteed to converge to a single global </a:t>
            </a:r>
            <a:r>
              <a:rPr lang="en-US" altLang="zh-CN" sz="2400" b="1" dirty="0" smtClean="0"/>
              <a:t>solution</a:t>
            </a:r>
          </a:p>
          <a:p>
            <a:pPr>
              <a:lnSpc>
                <a:spcPct val="80000"/>
              </a:lnSpc>
            </a:pPr>
            <a:endParaRPr lang="en-US" altLang="zh-CN" sz="2400" b="1" dirty="0"/>
          </a:p>
          <a:p>
            <a:pPr>
              <a:lnSpc>
                <a:spcPct val="80000"/>
              </a:lnSpc>
            </a:pPr>
            <a:r>
              <a:rPr lang="en-US" altLang="zh-CN" sz="2400" b="1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91504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81000"/>
            <a:ext cx="6120680" cy="850106"/>
          </a:xfrm>
        </p:spPr>
        <p:txBody>
          <a:bodyPr/>
          <a:lstStyle/>
          <a:p>
            <a:r>
              <a:rPr lang="en-US" altLang="zh-CN" sz="4400" b="1" dirty="0"/>
              <a:t>SVM Applications</a:t>
            </a:r>
            <a:endParaRPr lang="en-US" sz="4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905000"/>
            <a:ext cx="6719888" cy="42452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1440081"/>
            <a:ext cx="685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SVM has been used successfully in many real-world problems</a:t>
            </a:r>
          </a:p>
        </p:txBody>
      </p:sp>
    </p:spTree>
    <p:extLst>
      <p:ext uri="{BB962C8B-B14F-4D97-AF65-F5344CB8AC3E}">
        <p14:creationId xmlns:p14="http://schemas.microsoft.com/office/powerpoint/2010/main" val="302883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70" y="304800"/>
            <a:ext cx="6120680" cy="850106"/>
          </a:xfrm>
        </p:spPr>
        <p:txBody>
          <a:bodyPr/>
          <a:lstStyle/>
          <a:p>
            <a:r>
              <a:rPr lang="en-US" sz="4400" b="1" dirty="0"/>
              <a:t>Support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 smtClean="0"/>
              <a:t>Geometric description of SVM  </a:t>
            </a:r>
            <a:r>
              <a:rPr lang="en-US" altLang="en-US" dirty="0"/>
              <a:t>is that the max-margin hyperplane is completely determined by those </a:t>
            </a:r>
            <a:r>
              <a:rPr lang="en-US" altLang="en-US" dirty="0" smtClean="0"/>
              <a:t>points </a:t>
            </a:r>
            <a:r>
              <a:rPr lang="en-US" altLang="en-US" dirty="0"/>
              <a:t>that lie nearest to it</a:t>
            </a:r>
            <a:r>
              <a:rPr lang="en-US" altLang="en-US" dirty="0" smtClean="0"/>
              <a:t>.</a:t>
            </a:r>
          </a:p>
          <a:p>
            <a:r>
              <a:rPr lang="en-US" dirty="0"/>
              <a:t>Points that lie on this margin are the support vectors.</a:t>
            </a:r>
            <a:endParaRPr lang="en-US" altLang="zh-CN" dirty="0"/>
          </a:p>
          <a:p>
            <a:r>
              <a:rPr lang="en-US" dirty="0" smtClean="0"/>
              <a:t>The </a:t>
            </a:r>
            <a:r>
              <a:rPr lang="en-US" dirty="0"/>
              <a:t>points of our data set which if removed, would alter the position of the dividing hyperplane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AutoShape 8" descr="{\vec {x}}_{i}"/>
          <p:cNvSpPr>
            <a:spLocks noChangeAspect="1" noChangeArrowheads="1"/>
          </p:cNvSpPr>
          <p:nvPr/>
        </p:nvSpPr>
        <p:spPr bwMode="auto">
          <a:xfrm>
            <a:off x="47593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AutoShape 9" descr="{\vec {x}}_{i}"/>
          <p:cNvSpPr>
            <a:spLocks noChangeAspect="1" noChangeArrowheads="1"/>
          </p:cNvSpPr>
          <p:nvPr/>
        </p:nvSpPr>
        <p:spPr bwMode="auto">
          <a:xfrm>
            <a:off x="6267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81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4482" y="533400"/>
            <a:ext cx="8377518" cy="850106"/>
          </a:xfrm>
        </p:spPr>
        <p:txBody>
          <a:bodyPr/>
          <a:lstStyle/>
          <a:p>
            <a:r>
              <a:rPr lang="en-US" altLang="zh-CN" sz="4400" b="1" dirty="0"/>
              <a:t>Application : Text Categorization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Task: The classification of natural text (or hypertext) documents into a fixed number of predefined categories based on their content.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dirty="0" smtClean="0"/>
              <a:t>A </a:t>
            </a:r>
            <a:r>
              <a:rPr lang="en-US" altLang="zh-CN" dirty="0"/>
              <a:t>document can be assigned to more than one category, so this can be viewed as a series of binary classification problems, one for each category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1512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7772400" cy="850106"/>
          </a:xfrm>
        </p:spPr>
        <p:txBody>
          <a:bodyPr/>
          <a:lstStyle/>
          <a:p>
            <a:r>
              <a:rPr lang="en-US" altLang="zh-CN" sz="4400" b="1" dirty="0"/>
              <a:t>Text Categorization using SVM</a:t>
            </a:r>
          </a:p>
        </p:txBody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b="1" dirty="0"/>
              <a:t>The distance between two documents is φ(</a:t>
            </a:r>
            <a:r>
              <a:rPr lang="en-US" altLang="zh-CN" sz="2400" b="1" i="1" dirty="0"/>
              <a:t>x</a:t>
            </a:r>
            <a:r>
              <a:rPr lang="en-US" altLang="zh-CN" sz="2400" b="1" dirty="0"/>
              <a:t>)·φ(</a:t>
            </a:r>
            <a:r>
              <a:rPr lang="en-US" altLang="zh-CN" sz="2400" b="1" i="1" dirty="0"/>
              <a:t>z)</a:t>
            </a:r>
            <a:r>
              <a:rPr lang="en-US" altLang="zh-CN" sz="2400" b="1" dirty="0"/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</a:t>
            </a:r>
          </a:p>
          <a:p>
            <a:r>
              <a:rPr lang="en-US" altLang="zh-CN" sz="2400" b="1" i="1" dirty="0"/>
              <a:t>K</a:t>
            </a:r>
            <a:r>
              <a:rPr lang="en-US" altLang="zh-CN" sz="2400" b="1" dirty="0"/>
              <a:t>(</a:t>
            </a:r>
            <a:r>
              <a:rPr lang="en-US" altLang="zh-CN" sz="2400" b="1" i="1" dirty="0" err="1"/>
              <a:t>x,z</a:t>
            </a:r>
            <a:r>
              <a:rPr lang="en-US" altLang="zh-CN" sz="2400" b="1" dirty="0"/>
              <a:t>) = </a:t>
            </a:r>
            <a:r>
              <a:rPr lang="en-US" altLang="zh-CN" sz="2400" b="1" dirty="0" smtClean="0"/>
              <a:t>φ(</a:t>
            </a:r>
            <a:r>
              <a:rPr lang="en-US" altLang="zh-CN" sz="2400" b="1" i="1" dirty="0" smtClean="0"/>
              <a:t>x</a:t>
            </a:r>
            <a:r>
              <a:rPr lang="en-US" altLang="zh-CN" sz="2400" b="1" dirty="0"/>
              <a:t>)·φ(</a:t>
            </a:r>
            <a:r>
              <a:rPr lang="en-US" altLang="zh-CN" sz="2400" b="1" i="1" dirty="0"/>
              <a:t>z</a:t>
            </a:r>
            <a:r>
              <a:rPr lang="en-US" altLang="zh-CN" sz="2400" b="1" dirty="0"/>
              <a:t>) is a valid kernel, SVM can be used with </a:t>
            </a:r>
            <a:r>
              <a:rPr lang="en-US" altLang="zh-CN" sz="2400" b="1" i="1" dirty="0"/>
              <a:t>K</a:t>
            </a:r>
            <a:r>
              <a:rPr lang="en-US" altLang="zh-CN" sz="2400" b="1" dirty="0"/>
              <a:t>(</a:t>
            </a:r>
            <a:r>
              <a:rPr lang="en-US" altLang="zh-CN" sz="2400" b="1" i="1" dirty="0" err="1"/>
              <a:t>x,z</a:t>
            </a:r>
            <a:r>
              <a:rPr lang="en-US" altLang="zh-CN" sz="2400" b="1" dirty="0"/>
              <a:t>) for discrimination.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400" b="1" dirty="0"/>
          </a:p>
          <a:p>
            <a:r>
              <a:rPr lang="en-US" altLang="zh-CN" sz="2400" b="1" dirty="0"/>
              <a:t>Why SVM?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b="1" dirty="0"/>
              <a:t>   -</a:t>
            </a:r>
            <a:r>
              <a:rPr lang="en-GB" altLang="zh-CN" sz="2000" b="1" dirty="0"/>
              <a:t>High dimensional input space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GB" altLang="zh-CN" sz="2000" b="1" dirty="0"/>
              <a:t>   -Few irrelevant features (dense concept)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GB" altLang="zh-CN" sz="2000" b="1" dirty="0"/>
              <a:t>   -Sparse document vectors (sparse instances)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GB" altLang="zh-CN" sz="2000" b="1" dirty="0"/>
              <a:t>   -Text categorization problems are linearly separable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214245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SVM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53419"/>
            <a:ext cx="82296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9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9" y="533400"/>
            <a:ext cx="7897504" cy="850106"/>
          </a:xfrm>
        </p:spPr>
        <p:txBody>
          <a:bodyPr/>
          <a:lstStyle/>
          <a:p>
            <a:r>
              <a:rPr lang="en-US" dirty="0" smtClean="0"/>
              <a:t>Learning Gender from image with SVM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959" y="1600200"/>
            <a:ext cx="744208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4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faces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8391" y="1600200"/>
            <a:ext cx="382721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5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of SVM Classifier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3716" y="1600200"/>
            <a:ext cx="741656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0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8229600" cy="712788"/>
          </a:xfrm>
        </p:spPr>
        <p:txBody>
          <a:bodyPr/>
          <a:lstStyle/>
          <a:p>
            <a:r>
              <a:rPr lang="en-US" altLang="zh-CN" sz="4400" b="1" dirty="0"/>
              <a:t>Some Issues</a:t>
            </a:r>
          </a:p>
        </p:txBody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229600" cy="5257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sz="2800" b="1" dirty="0"/>
              <a:t>S</a:t>
            </a:r>
            <a:r>
              <a:rPr lang="en-US" altLang="zh-CN" sz="2400" b="1" dirty="0" smtClean="0"/>
              <a:t>ensitive </a:t>
            </a:r>
            <a:r>
              <a:rPr lang="en-US" altLang="zh-CN" sz="2400" b="1" dirty="0"/>
              <a:t>to noise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dirty="0"/>
              <a:t>   </a:t>
            </a:r>
            <a:r>
              <a:rPr lang="en-US" altLang="zh-CN" sz="2400" b="1" dirty="0"/>
              <a:t>- </a:t>
            </a:r>
            <a:r>
              <a:rPr lang="en-US" altLang="zh-CN" sz="2000" b="1" dirty="0"/>
              <a:t>A relatively small number of mislabeled examples can dramatically decrease the </a:t>
            </a:r>
            <a:r>
              <a:rPr lang="en-US" altLang="zh-CN" sz="2000" b="1" dirty="0" smtClean="0"/>
              <a:t>performance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000" b="1" dirty="0"/>
          </a:p>
          <a:p>
            <a:pPr>
              <a:lnSpc>
                <a:spcPct val="80000"/>
              </a:lnSpc>
            </a:pPr>
            <a:r>
              <a:rPr lang="en-US" altLang="zh-CN" sz="2400" b="1" dirty="0"/>
              <a:t>Choice of kernel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/>
              <a:t>    - Gaussian or polynomial kernel is default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/>
              <a:t>    - if ineffective, more elaborate kernels are needed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/>
              <a:t>    - domain experts can give assistance in formulating appropriate similarity measures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000" b="1" dirty="0"/>
          </a:p>
          <a:p>
            <a:pPr>
              <a:lnSpc>
                <a:spcPct val="80000"/>
              </a:lnSpc>
            </a:pPr>
            <a:r>
              <a:rPr lang="en-US" altLang="zh-CN" sz="2400" b="1" dirty="0"/>
              <a:t>Choice of kernel parameters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/>
              <a:t>   - e.g. </a:t>
            </a:r>
            <a:r>
              <a:rPr lang="en-CA" altLang="zh-CN" sz="2000" b="1" dirty="0"/>
              <a:t>σ in Gaussian kernel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/>
              <a:t>   - </a:t>
            </a:r>
            <a:r>
              <a:rPr lang="en-CA" altLang="zh-CN" sz="2000" b="1" dirty="0"/>
              <a:t>σ is the distance between closest points with different classifications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/>
              <a:t>   -</a:t>
            </a:r>
            <a:r>
              <a:rPr lang="en-CA" altLang="zh-CN" sz="2000" b="1" dirty="0"/>
              <a:t> In the absence of reliable criteria, applications rely on the use of a validation set or cross-validation to set such parameters.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CA" altLang="zh-CN" sz="2000" b="1" dirty="0"/>
          </a:p>
          <a:p>
            <a:pPr>
              <a:lnSpc>
                <a:spcPct val="80000"/>
              </a:lnSpc>
            </a:pPr>
            <a:r>
              <a:rPr lang="en-US" altLang="zh-CN" sz="2400" b="1" dirty="0"/>
              <a:t>Optimization criterion</a:t>
            </a:r>
            <a:r>
              <a:rPr lang="en-US" altLang="zh-CN" sz="2100" dirty="0"/>
              <a:t> – Hard margin </a:t>
            </a:r>
            <a:r>
              <a:rPr lang="en-US" altLang="zh-CN" sz="2100" dirty="0" err="1"/>
              <a:t>v.s</a:t>
            </a:r>
            <a:r>
              <a:rPr lang="en-US" altLang="zh-CN" sz="2100" dirty="0"/>
              <a:t>. Soft margin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b="1" dirty="0"/>
              <a:t>   - a lengthy series of experiments in which various parameters are tested </a:t>
            </a:r>
          </a:p>
        </p:txBody>
      </p:sp>
    </p:spTree>
    <p:extLst>
      <p:ext uri="{BB962C8B-B14F-4D97-AF65-F5344CB8AC3E}">
        <p14:creationId xmlns:p14="http://schemas.microsoft.com/office/powerpoint/2010/main" val="178503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Reference</a:t>
            </a:r>
          </a:p>
        </p:txBody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sz="2600" b="1" dirty="0"/>
              <a:t>Support Vector Machine Classification of Microarray Gene Expression Data</a:t>
            </a:r>
            <a:r>
              <a:rPr lang="en-US" altLang="zh-CN" sz="2600" dirty="0"/>
              <a:t>, Michael P. S. Brown William Noble Grundy, David Lin, </a:t>
            </a:r>
            <a:r>
              <a:rPr lang="en-US" altLang="zh-CN" sz="2600" dirty="0" err="1"/>
              <a:t>Nello</a:t>
            </a:r>
            <a:r>
              <a:rPr lang="en-US" altLang="zh-CN" sz="2600" dirty="0"/>
              <a:t> </a:t>
            </a:r>
            <a:r>
              <a:rPr lang="en-US" altLang="zh-CN" sz="2600" dirty="0" err="1"/>
              <a:t>Cristianini</a:t>
            </a:r>
            <a:r>
              <a:rPr lang="en-US" altLang="zh-CN" sz="2600" dirty="0"/>
              <a:t>, Charles </a:t>
            </a:r>
            <a:r>
              <a:rPr lang="en-US" altLang="zh-CN" sz="2600" dirty="0" err="1"/>
              <a:t>Sugnet</a:t>
            </a:r>
            <a:r>
              <a:rPr lang="en-US" altLang="zh-CN" sz="2600" dirty="0"/>
              <a:t>, Manuel Ares, Jr., David Haussler </a:t>
            </a:r>
          </a:p>
          <a:p>
            <a:r>
              <a:rPr lang="en-US" altLang="zh-CN" sz="2600" b="1" dirty="0" smtClean="0"/>
              <a:t>Text </a:t>
            </a:r>
            <a:r>
              <a:rPr lang="en-US" altLang="zh-CN" sz="2600" b="1" dirty="0"/>
              <a:t>categorization with Support Vector Machines:</a:t>
            </a:r>
            <a:br>
              <a:rPr lang="en-US" altLang="zh-CN" sz="2600" b="1" dirty="0"/>
            </a:br>
            <a:r>
              <a:rPr lang="en-US" altLang="zh-CN" sz="2600" b="1" dirty="0"/>
              <a:t>learning with many relevant features</a:t>
            </a:r>
            <a:r>
              <a:rPr lang="en-US" altLang="zh-CN" sz="2600" dirty="0"/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600" dirty="0"/>
              <a:t>    </a:t>
            </a:r>
            <a:r>
              <a:rPr lang="en-US" altLang="zh-CN" sz="2400" dirty="0"/>
              <a:t>T. </a:t>
            </a:r>
            <a:r>
              <a:rPr lang="en-US" altLang="zh-CN" sz="2400" dirty="0" err="1"/>
              <a:t>Joachims</a:t>
            </a:r>
            <a:r>
              <a:rPr lang="en-US" altLang="zh-CN" sz="2400" dirty="0"/>
              <a:t>, ECML - 98 </a:t>
            </a:r>
            <a:endParaRPr lang="en-US" altLang="zh-CN" sz="2400" dirty="0" smtClean="0"/>
          </a:p>
          <a:p>
            <a:r>
              <a:rPr lang="en-US" sz="2400" dirty="0" smtClean="0"/>
              <a:t>Christopher </a:t>
            </a:r>
            <a:r>
              <a:rPr lang="en-US" sz="2400" dirty="0"/>
              <a:t>Bishop: Pattern Recognition and Machine Learning, Springer International </a:t>
            </a:r>
            <a:r>
              <a:rPr lang="en-US" sz="2400" dirty="0" smtClean="0"/>
              <a:t>Edition</a:t>
            </a:r>
          </a:p>
          <a:p>
            <a:r>
              <a:rPr lang="en-US" altLang="zh-CN" sz="2400" dirty="0"/>
              <a:t> </a:t>
            </a:r>
            <a:r>
              <a:rPr lang="en-IN" sz="2400" b="1" dirty="0" smtClean="0"/>
              <a:t>A </a:t>
            </a:r>
            <a:r>
              <a:rPr lang="en-IN" sz="2400" b="1" dirty="0"/>
              <a:t>Tutorial on Support Vector Machines for Pattern Recognition</a:t>
            </a:r>
            <a:r>
              <a:rPr lang="en-IN" sz="2400" dirty="0"/>
              <a:t>, Kluwer Academic Publishers - Christopher J.C. Burges</a:t>
            </a:r>
          </a:p>
          <a:p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37488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8991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 smtClean="0">
                <a:hlinkClick r:id="rId2"/>
              </a:rPr>
              <a:t>http</a:t>
            </a:r>
            <a:r>
              <a:rPr lang="en-US" altLang="zh-CN" sz="2400" dirty="0">
                <a:hlinkClick r:id="rId2"/>
              </a:rPr>
              <a:t>://www.cs.utexas.edu/users/mooney/cs391L</a:t>
            </a:r>
            <a:r>
              <a:rPr lang="en-US" altLang="zh-CN" sz="2400" dirty="0" smtClean="0">
                <a:hlinkClick r:id="rId2"/>
              </a:rPr>
              <a:t>/</a:t>
            </a:r>
            <a:endParaRPr lang="en-US" altLang="zh-CN" sz="2400" dirty="0" smtClean="0"/>
          </a:p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www.coursera.org/learn/machine-learning/home/week/7</a:t>
            </a:r>
            <a:endParaRPr lang="en-US" sz="2400" dirty="0" smtClean="0"/>
          </a:p>
          <a:p>
            <a:r>
              <a:rPr lang="en-US" sz="2400" dirty="0"/>
              <a:t>https://towardsdatascience.com/support-vector-machine-introduction-to-machine-learning-algorithms-934a444fca47</a:t>
            </a:r>
            <a:endParaRPr lang="en-US" sz="2400" dirty="0" smtClean="0"/>
          </a:p>
          <a:p>
            <a:r>
              <a:rPr lang="en-US" sz="2400" dirty="0">
                <a:hlinkClick r:id="rId4"/>
              </a:rPr>
              <a:t>https://data-flair.training/blogs/svm-kernel-functions</a:t>
            </a:r>
            <a:r>
              <a:rPr lang="en-US" sz="2400" dirty="0" smtClean="0">
                <a:hlinkClick r:id="rId4"/>
              </a:rPr>
              <a:t>/</a:t>
            </a:r>
            <a:endParaRPr lang="en-US" sz="2400" dirty="0" smtClean="0"/>
          </a:p>
          <a:p>
            <a:r>
              <a:rPr lang="en-US" sz="2400" dirty="0">
                <a:hlinkClick r:id="rId5"/>
              </a:rPr>
              <a:t>MIT 6.034 Artificial Intelligence, Fall </a:t>
            </a:r>
            <a:r>
              <a:rPr lang="en-US" sz="2400" dirty="0" smtClean="0">
                <a:hlinkClick r:id="rId5"/>
              </a:rPr>
              <a:t>2010</a:t>
            </a:r>
            <a:endParaRPr lang="en-US" sz="2400" dirty="0" smtClean="0"/>
          </a:p>
          <a:p>
            <a:r>
              <a:rPr lang="en-US" sz="2400" dirty="0">
                <a:hlinkClick r:id="rId6"/>
              </a:rPr>
              <a:t>https://</a:t>
            </a:r>
            <a:r>
              <a:rPr lang="en-US" sz="2400" dirty="0" smtClean="0">
                <a:hlinkClick r:id="rId6"/>
              </a:rPr>
              <a:t>stats.stackexchange.com/questions/30042/neural-networks-vs-support-vector-machines-are-the-second-definitely-superior</a:t>
            </a:r>
            <a:endParaRPr lang="en-US" sz="2400" dirty="0" smtClean="0"/>
          </a:p>
          <a:p>
            <a:r>
              <a:rPr lang="en-US" sz="2400" dirty="0">
                <a:hlinkClick r:id="rId7"/>
              </a:rPr>
              <a:t>https://</a:t>
            </a:r>
            <a:r>
              <a:rPr lang="en-US" sz="2400" dirty="0" smtClean="0">
                <a:hlinkClick r:id="rId7"/>
              </a:rPr>
              <a:t>www.sciencedirect.com/science/article/abs/pii/S0893608006002796</a:t>
            </a:r>
            <a:endParaRPr lang="en-US" sz="2400" dirty="0" smtClean="0"/>
          </a:p>
          <a:p>
            <a:r>
              <a:rPr lang="en-US" sz="2400" dirty="0">
                <a:hlinkClick r:id="rId8"/>
              </a:rPr>
              <a:t>https://</a:t>
            </a:r>
            <a:r>
              <a:rPr lang="en-US" sz="2400" dirty="0" smtClean="0">
                <a:hlinkClick r:id="rId8"/>
              </a:rPr>
              <a:t>medium.com/deep-math-machine-learning-ai/chapter-3-support-vector-machine-with-math-47d6193c82be</a:t>
            </a:r>
            <a:endParaRPr lang="en-US" sz="2400" dirty="0" smtClean="0"/>
          </a:p>
          <a:p>
            <a:r>
              <a:rPr lang="en-US" sz="2400" dirty="0" smtClean="0">
                <a:hlinkClick r:id="rId9"/>
              </a:rPr>
              <a:t>Radial basis kernel</a:t>
            </a:r>
            <a:endParaRPr lang="en-US" sz="2400" dirty="0" smtClean="0"/>
          </a:p>
          <a:p>
            <a:r>
              <a:rPr lang="en-US" sz="2400" dirty="0"/>
              <a:t>http://www.engr.mun.ca/~baxter/Publications/LagrangeForSVMs.pdf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24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76" y="533400"/>
            <a:ext cx="7300664" cy="85010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400" b="1" smtClean="0"/>
              <a:t>Good Web References for SVM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11542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1"/>
          <p:cNvSpPr txBox="1">
            <a:spLocks/>
          </p:cNvSpPr>
          <p:nvPr/>
        </p:nvSpPr>
        <p:spPr>
          <a:xfrm>
            <a:off x="3810000" y="6553200"/>
            <a:ext cx="1828800" cy="28085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D86349-F964-4050-B3B2-6C0084D98C77}" type="datetime3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 August 2023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600" y="2819400"/>
            <a:ext cx="6120680" cy="1524000"/>
          </a:xfrm>
        </p:spPr>
        <p:txBody>
          <a:bodyPr/>
          <a:lstStyle/>
          <a:p>
            <a:pPr algn="ctr"/>
            <a:r>
              <a:rPr lang="en-IN" sz="6000" b="1" dirty="0" smtClean="0">
                <a:solidFill>
                  <a:srgbClr val="0033CC"/>
                </a:solidFill>
                <a:latin typeface="+mn-lt"/>
              </a:rPr>
              <a:t>Thank You</a:t>
            </a:r>
            <a:endParaRPr lang="en-IN" sz="6000" b="1" dirty="0">
              <a:solidFill>
                <a:srgbClr val="0033CC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1828800"/>
            <a:ext cx="68389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9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vector is perpendicular to the hyperplane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04800" y="1295400"/>
            <a:ext cx="8178457" cy="52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Consider the points 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th-italic"/>
                <a:cs typeface="Arial" panose="020B0604020202020204" pitchFamily="34" charset="0"/>
              </a:rPr>
              <a:t>x</a:t>
            </a:r>
            <a:r>
              <a:rPr kumimoji="0" lang="en-US" altLang="en-US" sz="2800" b="0" i="0" u="none" strike="noStrike" cap="none" normalizeH="0" baseline="-2500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th-italic"/>
                <a:cs typeface="Arial" panose="020B0604020202020204" pitchFamily="34" charset="0"/>
              </a:rPr>
              <a:t>a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 and </a:t>
            </a:r>
            <a:r>
              <a:rPr lang="en-US" altLang="en-US" sz="28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x</a:t>
            </a:r>
            <a:r>
              <a:rPr lang="en-US" altLang="en-US" sz="2800" baseline="-25000" dirty="0" err="1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b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, 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which lie on the decision boundary.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This gives us two equations: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th-italic"/>
                <a:cs typeface="Arial" panose="020B0604020202020204" pitchFamily="34" charset="0"/>
              </a:rPr>
              <a:t>w</a:t>
            </a:r>
            <a:r>
              <a:rPr kumimoji="0" lang="en-US" altLang="en-US" sz="2800" b="0" i="0" u="none" strike="noStrike" cap="none" normalizeH="0" baseline="3000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th-italic"/>
                <a:cs typeface="Arial" panose="020B0604020202020204" pitchFamily="34" charset="0"/>
              </a:rPr>
              <a:t>T</a:t>
            </a:r>
            <a:r>
              <a:rPr lang="en-US" altLang="en-US" sz="28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x</a:t>
            </a:r>
            <a:r>
              <a:rPr lang="en-US" altLang="en-US" sz="2800" baseline="-250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a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in"/>
                <a:cs typeface="Arial" panose="020B0604020202020204" pitchFamily="34" charset="0"/>
              </a:rPr>
              <a:t>+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th-italic"/>
                <a:cs typeface="Arial" panose="020B0604020202020204" pitchFamily="34" charset="0"/>
              </a:rPr>
              <a:t>b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in"/>
                <a:cs typeface="Arial" panose="020B0604020202020204" pitchFamily="34" charset="0"/>
              </a:rPr>
              <a:t>=0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w</a:t>
            </a:r>
            <a:r>
              <a:rPr lang="en-US" altLang="en-US" sz="2800" baseline="300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T</a:t>
            </a:r>
            <a:r>
              <a:rPr lang="en-US" altLang="en-US" sz="2800" dirty="0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x</a:t>
            </a:r>
            <a:r>
              <a:rPr lang="en-US" altLang="en-US" sz="2800" baseline="-25000" dirty="0" err="1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b</a:t>
            </a:r>
            <a:r>
              <a:rPr lang="en-US" altLang="en-US" sz="2800" dirty="0" err="1" smtClean="0">
                <a:solidFill>
                  <a:srgbClr val="242729"/>
                </a:solidFill>
                <a:latin typeface="inherit"/>
                <a:cs typeface="Arial" panose="020B0604020202020204" pitchFamily="34" charset="0"/>
              </a:rPr>
              <a:t>+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b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=0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Subtracting these two equations gives us 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w</a:t>
            </a:r>
            <a:r>
              <a:rPr lang="en-US" altLang="en-US" sz="2800" baseline="300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T</a:t>
            </a:r>
            <a:r>
              <a:rPr lang="en-US" altLang="en-US" sz="2800" dirty="0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.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in"/>
                <a:cs typeface="Arial" panose="020B0604020202020204" pitchFamily="34" charset="0"/>
              </a:rPr>
              <a:t>(</a:t>
            </a:r>
            <a:r>
              <a:rPr lang="en-US" altLang="en-US" sz="28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x</a:t>
            </a:r>
            <a:r>
              <a:rPr lang="en-US" altLang="en-US" sz="2800" baseline="-250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a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in"/>
                <a:cs typeface="Arial" panose="020B0604020202020204" pitchFamily="34" charset="0"/>
              </a:rPr>
              <a:t>−</a:t>
            </a:r>
            <a:r>
              <a:rPr lang="en-US" altLang="en-US" sz="28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</a:t>
            </a:r>
            <a:r>
              <a:rPr lang="en-US" altLang="en-US" sz="2800" dirty="0" err="1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x</a:t>
            </a:r>
            <a:r>
              <a:rPr lang="en-US" altLang="en-US" sz="2800" baseline="-25000" dirty="0" err="1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b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in"/>
                <a:cs typeface="Arial" panose="020B0604020202020204" pitchFamily="34" charset="0"/>
              </a:rPr>
              <a:t>)=0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 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Note that the vector </a:t>
            </a:r>
            <a:r>
              <a:rPr lang="en-US" altLang="en-US" sz="24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x</a:t>
            </a:r>
            <a:r>
              <a:rPr lang="en-US" altLang="en-US" sz="2400" baseline="-250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a </a:t>
            </a:r>
            <a:r>
              <a:rPr lang="en-US" altLang="en-US" sz="2400" dirty="0">
                <a:solidFill>
                  <a:srgbClr val="242729"/>
                </a:solidFill>
                <a:latin typeface="MathJax_Main"/>
                <a:cs typeface="Arial" panose="020B0604020202020204" pitchFamily="34" charset="0"/>
              </a:rPr>
              <a:t>−</a:t>
            </a:r>
            <a:r>
              <a:rPr lang="en-US" altLang="en-US" sz="24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x</a:t>
            </a:r>
            <a:r>
              <a:rPr lang="en-US" altLang="en-US" sz="2400" baseline="-25000" dirty="0" err="1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b</a:t>
            </a:r>
            <a:r>
              <a:rPr lang="en-US" altLang="en-US" sz="2400" baseline="-250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 lies on the decision boundary, 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and it is directed from </a:t>
            </a:r>
            <a:r>
              <a:rPr lang="en-US" altLang="en-US" sz="2400" dirty="0" err="1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x</a:t>
            </a:r>
            <a:r>
              <a:rPr lang="en-US" altLang="en-US" sz="2400" baseline="-25000" dirty="0" err="1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b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 to </a:t>
            </a:r>
            <a:r>
              <a:rPr lang="en-US" altLang="en-US" sz="2400" dirty="0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x</a:t>
            </a:r>
            <a:r>
              <a:rPr lang="en-US" altLang="en-US" sz="2400" baseline="-25000" dirty="0" smtClean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a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.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Since the dot product </a:t>
            </a:r>
            <a:r>
              <a:rPr lang="en-US" altLang="en-US" sz="28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w</a:t>
            </a:r>
            <a:r>
              <a:rPr lang="en-US" altLang="en-US" sz="2800" baseline="300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in"/>
                <a:cs typeface="Arial" panose="020B0604020202020204" pitchFamily="34" charset="0"/>
              </a:rPr>
              <a:t>.(</a:t>
            </a:r>
            <a:r>
              <a:rPr lang="en-US" altLang="en-US" sz="28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x</a:t>
            </a:r>
            <a:r>
              <a:rPr lang="en-US" altLang="en-US" sz="2800" baseline="-250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a </a:t>
            </a:r>
            <a:r>
              <a:rPr lang="en-US" altLang="en-US" sz="2800" dirty="0">
                <a:solidFill>
                  <a:srgbClr val="242729"/>
                </a:solidFill>
                <a:latin typeface="MathJax_Main"/>
                <a:cs typeface="Arial" panose="020B0604020202020204" pitchFamily="34" charset="0"/>
              </a:rPr>
              <a:t>−</a:t>
            </a:r>
            <a:r>
              <a:rPr lang="en-US" altLang="en-US" sz="28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x</a:t>
            </a:r>
            <a:r>
              <a:rPr lang="en-US" altLang="en-US" sz="2800" baseline="-25000" dirty="0" err="1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b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MathJax_Main"/>
                <a:cs typeface="Arial" panose="020B0604020202020204" pitchFamily="34" charset="0"/>
              </a:rPr>
              <a:t>)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 is zero, 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w</a:t>
            </a:r>
            <a:r>
              <a:rPr lang="en-US" altLang="en-US" sz="2800" baseline="300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T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 must be orthogonal to </a:t>
            </a:r>
            <a:r>
              <a:rPr lang="en-US" altLang="en-US" sz="28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x</a:t>
            </a:r>
            <a:r>
              <a:rPr lang="en-US" altLang="en-US" sz="2800" baseline="-250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a </a:t>
            </a:r>
            <a:r>
              <a:rPr lang="en-US" altLang="en-US" sz="2800" dirty="0">
                <a:solidFill>
                  <a:srgbClr val="242729"/>
                </a:solidFill>
                <a:latin typeface="MathJax_Main"/>
                <a:cs typeface="Arial" panose="020B0604020202020204" pitchFamily="34" charset="0"/>
              </a:rPr>
              <a:t>−</a:t>
            </a:r>
            <a:r>
              <a:rPr lang="en-US" altLang="en-US" sz="28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</a:t>
            </a:r>
            <a:r>
              <a:rPr lang="en-US" altLang="en-US" sz="2800" dirty="0" err="1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x</a:t>
            </a:r>
            <a:r>
              <a:rPr lang="en-US" altLang="en-US" sz="2800" baseline="-25000" dirty="0" err="1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b</a:t>
            </a:r>
            <a:r>
              <a:rPr lang="en-US" altLang="en-US" sz="2800" baseline="-25000" dirty="0">
                <a:solidFill>
                  <a:srgbClr val="242729"/>
                </a:solidFill>
                <a:latin typeface="MathJax_Math-italic"/>
                <a:cs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and  </a:t>
            </a: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cs typeface="Arial" panose="020B0604020202020204" pitchFamily="34" charset="0"/>
              </a:rPr>
              <a:t>in turn, to the decision boundary.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109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Line with 2 features: </a:t>
            </a:r>
            <a:r>
              <a:rPr lang="en-US" b="1" dirty="0" smtClean="0"/>
              <a:t>R2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52600"/>
            <a:ext cx="8277225" cy="4286250"/>
          </a:xfrm>
          <a:prstGeom prst="rect">
            <a:avLst/>
          </a:prstGeom>
        </p:spPr>
      </p:pic>
      <p:cxnSp>
        <p:nvCxnSpPr>
          <p:cNvPr id="5" name="Curved Connector 4"/>
          <p:cNvCxnSpPr/>
          <p:nvPr/>
        </p:nvCxnSpPr>
        <p:spPr>
          <a:xfrm flipV="1">
            <a:off x="3657600" y="4343400"/>
            <a:ext cx="1752600" cy="11430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4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28093"/>
            <a:ext cx="7177928" cy="492267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3581400" y="3429000"/>
            <a:ext cx="21336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52400" y="457200"/>
            <a:ext cx="66025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</a:rPr>
              <a:t>Line with 2 features: R2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2500" y="6215707"/>
            <a:ext cx="7391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https://brilliant.org/wiki/dot-product-distance-between-point-and-a-line/</a:t>
            </a:r>
          </a:p>
        </p:txBody>
      </p:sp>
    </p:spTree>
    <p:extLst>
      <p:ext uri="{BB962C8B-B14F-4D97-AF65-F5344CB8AC3E}">
        <p14:creationId xmlns:p14="http://schemas.microsoft.com/office/powerpoint/2010/main" val="42015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4" y="381000"/>
            <a:ext cx="8229600" cy="1143000"/>
          </a:xfrm>
        </p:spPr>
        <p:txBody>
          <a:bodyPr/>
          <a:lstStyle/>
          <a:p>
            <a:pPr algn="l"/>
            <a:r>
              <a:rPr lang="en-US" altLang="zh-CN" b="1" dirty="0"/>
              <a:t>Linear SVM Mathematically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9986"/>
          <a:stretch/>
        </p:blipFill>
        <p:spPr>
          <a:xfrm>
            <a:off x="1295400" y="1318377"/>
            <a:ext cx="6019800" cy="210076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2133600" y="4343400"/>
            <a:ext cx="533400" cy="914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5525873" y="2869751"/>
                <a:ext cx="3578653" cy="38616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auto">
                  <a:spcAft>
                    <a:spcPts val="0"/>
                  </a:spcAft>
                </a:pPr>
                <a:r>
                  <a:rPr lang="en-US" altLang="zh-CN" sz="1800" b="1" dirty="0" smtClean="0">
                    <a:solidFill>
                      <a:prstClr val="black"/>
                    </a:solidFill>
                  </a:rPr>
                  <a:t>w</a:t>
                </a:r>
                <a:r>
                  <a:rPr lang="en-US" altLang="zh-CN" sz="1800" b="1" dirty="0">
                    <a:solidFill>
                      <a:prstClr val="black"/>
                    </a:solidFill>
                  </a:rPr>
                  <a:t> . x</a:t>
                </a:r>
                <a:r>
                  <a:rPr lang="en-US" altLang="zh-CN" sz="1800" b="1" baseline="30000" dirty="0">
                    <a:solidFill>
                      <a:prstClr val="black"/>
                    </a:solidFill>
                  </a:rPr>
                  <a:t>+</a:t>
                </a:r>
                <a:r>
                  <a:rPr lang="en-US" altLang="zh-CN" sz="1800" b="1" dirty="0">
                    <a:solidFill>
                      <a:prstClr val="black"/>
                    </a:solidFill>
                  </a:rPr>
                  <a:t> + b = +1 </a:t>
                </a:r>
              </a:p>
              <a:p>
                <a:pPr fontAlgn="auto">
                  <a:spcAft>
                    <a:spcPts val="0"/>
                  </a:spcAft>
                </a:pPr>
                <a:r>
                  <a:rPr lang="en-US" altLang="zh-CN" sz="1800" b="1" dirty="0">
                    <a:solidFill>
                      <a:prstClr val="black"/>
                    </a:solidFill>
                  </a:rPr>
                  <a:t>w . x</a:t>
                </a:r>
                <a:r>
                  <a:rPr lang="en-US" altLang="zh-CN" sz="1800" b="1" baseline="30000" dirty="0">
                    <a:solidFill>
                      <a:prstClr val="black"/>
                    </a:solidFill>
                  </a:rPr>
                  <a:t>-</a:t>
                </a:r>
                <a:r>
                  <a:rPr lang="en-US" altLang="zh-CN" sz="1800" b="1" dirty="0">
                    <a:solidFill>
                      <a:prstClr val="black"/>
                    </a:solidFill>
                  </a:rPr>
                  <a:t> + b = -1 </a:t>
                </a:r>
                <a:endParaRPr lang="en-US" altLang="zh-CN" sz="1800" b="1" dirty="0" smtClean="0">
                  <a:solidFill>
                    <a:prstClr val="black"/>
                  </a:solidFill>
                </a:endParaRPr>
              </a:p>
              <a:p>
                <a:pPr fontAlgn="auto">
                  <a:spcAft>
                    <a:spcPts val="0"/>
                  </a:spcAft>
                </a:pPr>
                <a:endParaRPr lang="en-US" altLang="zh-CN" sz="1800" b="1" i="1" dirty="0">
                  <a:solidFill>
                    <a:prstClr val="black"/>
                  </a:solidFill>
                </a:endParaRPr>
              </a:p>
              <a:p>
                <a:pPr fontAlgn="auto">
                  <a:spcAft>
                    <a:spcPts val="0"/>
                  </a:spcAft>
                </a:pPr>
                <a:r>
                  <a:rPr lang="en-US" altLang="zh-CN" sz="1800" b="1" dirty="0" smtClean="0">
                    <a:solidFill>
                      <a:prstClr val="black"/>
                    </a:solidFill>
                  </a:rPr>
                  <a:t>Margin width</a:t>
                </a:r>
              </a:p>
              <a:p>
                <a:pPr fontAlgn="auto">
                  <a:spcAft>
                    <a:spcPts val="0"/>
                  </a:spcAft>
                </a:pPr>
                <a:r>
                  <a:rPr lang="en-US" altLang="zh-CN" sz="1800" b="1" dirty="0" smtClean="0">
                    <a:solidFill>
                      <a:prstClr val="black"/>
                    </a:solidFill>
                  </a:rPr>
                  <a:t>=</a:t>
                </a:r>
                <a:r>
                  <a:rPr lang="en-US" altLang="zh-CN" sz="1800" b="1" i="1" dirty="0" smtClean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prstClr val="black"/>
                    </a:solidFill>
                  </a:rPr>
                  <a:t>(</a:t>
                </a:r>
                <a:r>
                  <a:rPr lang="en-US" altLang="zh-CN" sz="1800" b="1" i="1" dirty="0" smtClean="0">
                    <a:solidFill>
                      <a:prstClr val="black"/>
                    </a:solidFill>
                  </a:rPr>
                  <a:t>x</a:t>
                </a:r>
                <a:r>
                  <a:rPr lang="en-US" altLang="zh-CN" sz="1800" b="1" i="1" baseline="30000" dirty="0" smtClean="0">
                    <a:solidFill>
                      <a:prstClr val="black"/>
                    </a:solidFill>
                  </a:rPr>
                  <a:t>+</a:t>
                </a:r>
                <a:r>
                  <a:rPr lang="en-US" altLang="zh-CN" sz="1800" b="1" i="1" dirty="0" smtClean="0">
                    <a:solidFill>
                      <a:prstClr val="black"/>
                    </a:solidFill>
                  </a:rPr>
                  <a:t>  - x </a:t>
                </a:r>
                <a:r>
                  <a:rPr lang="en-US" altLang="zh-CN" sz="1800" b="1" i="1" baseline="30000" dirty="0" smtClean="0">
                    <a:solidFill>
                      <a:prstClr val="black"/>
                    </a:solidFill>
                  </a:rPr>
                  <a:t>- </a:t>
                </a:r>
                <a:r>
                  <a:rPr lang="en-US" altLang="zh-CN" sz="1800" b="1" dirty="0" smtClean="0">
                    <a:solidFill>
                      <a:prstClr val="black"/>
                    </a:solidFill>
                  </a:rPr>
                  <a:t>)</a:t>
                </a:r>
                <a:r>
                  <a:rPr lang="en-US" altLang="zh-CN" sz="1800" b="1" i="1" dirty="0" smtClean="0">
                    <a:solidFill>
                      <a:prstClr val="black"/>
                    </a:solidFill>
                  </a:rPr>
                  <a:t>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num>
                      <m:den>
                        <m:r>
                          <a:rPr lang="en-US" altLang="zh-CN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lang="en-US" altLang="zh-CN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altLang="zh-CN" sz="1800" b="1" i="1" dirty="0" smtClean="0">
                  <a:solidFill>
                    <a:prstClr val="black"/>
                  </a:solidFill>
                </a:endParaRPr>
              </a:p>
              <a:p>
                <a:pPr fontAlgn="auto">
                  <a:spcAft>
                    <a:spcPts val="0"/>
                  </a:spcAft>
                </a:pPr>
                <a:endParaRPr lang="en-US" altLang="zh-CN" sz="1800" b="1" i="1" dirty="0">
                  <a:solidFill>
                    <a:prstClr val="black"/>
                  </a:solidFill>
                </a:endParaRPr>
              </a:p>
              <a:p>
                <a:pPr fontAlgn="auto">
                  <a:spcAft>
                    <a:spcPts val="0"/>
                  </a:spcAft>
                </a:pPr>
                <a:r>
                  <a:rPr lang="en-US" altLang="zh-CN" sz="1800" b="1" dirty="0" smtClean="0">
                    <a:solidFill>
                      <a:prstClr val="black"/>
                    </a:solidFill>
                  </a:rPr>
                  <a:t>=</a:t>
                </a:r>
                <a:r>
                  <a:rPr lang="en-US" altLang="zh-CN" sz="1800" b="1" i="1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1800" b="1" i="1" dirty="0">
                            <a:solidFill>
                              <a:prstClr val="black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altLang="zh-CN" sz="1800" b="1" i="1" dirty="0">
                            <a:solidFill>
                              <a:prstClr val="black"/>
                            </a:solidFill>
                          </a:rPr>
                          <m:t> . </m:t>
                        </m:r>
                        <m:r>
                          <m:rPr>
                            <m:nor/>
                          </m:rPr>
                          <a:rPr lang="en-US" altLang="zh-CN" sz="1800" b="1" i="1" dirty="0">
                            <a:solidFill>
                              <a:prstClr val="black"/>
                            </a:solidFill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1800" b="1" i="1" baseline="30000" dirty="0">
                            <a:solidFill>
                              <a:prstClr val="black"/>
                            </a:solidFill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sz="1800" b="1" i="1" dirty="0">
                            <a:solidFill>
                              <a:prstClr val="black"/>
                            </a:solidFill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altLang="zh-CN" sz="1800" b="1" i="1" dirty="0">
                            <a:solidFill>
                              <a:prstClr val="black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altLang="zh-CN" sz="1800" b="1" i="1" dirty="0">
                            <a:solidFill>
                              <a:prstClr val="black"/>
                            </a:solidFill>
                          </a:rPr>
                          <m:t> . </m:t>
                        </m:r>
                        <m:r>
                          <m:rPr>
                            <m:nor/>
                          </m:rPr>
                          <a:rPr lang="en-US" altLang="zh-CN" sz="1800" b="1" i="1" dirty="0">
                            <a:solidFill>
                              <a:prstClr val="black"/>
                            </a:solidFill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1800" b="1" i="1" baseline="30000" dirty="0">
                            <a:solidFill>
                              <a:prstClr val="black"/>
                            </a:solidFill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1800" b="1" i="1" dirty="0">
                            <a:solidFill>
                              <a:prstClr val="black"/>
                            </a:solidFill>
                          </a:rPr>
                          <m:t>  </m:t>
                        </m:r>
                      </m:num>
                      <m:den>
                        <m:r>
                          <a:rPr lang="en-US" altLang="zh-CN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altLang="zh-CN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lang="en-US" altLang="zh-CN" sz="1800" b="1" i="1" dirty="0">
                  <a:solidFill>
                    <a:prstClr val="black"/>
                  </a:solidFill>
                </a:endParaRPr>
              </a:p>
              <a:p>
                <a:pPr fontAlgn="auto">
                  <a:spcAft>
                    <a:spcPts val="0"/>
                  </a:spcAft>
                </a:pPr>
                <a:endParaRPr lang="en-US" altLang="zh-CN" sz="1800" b="1" i="1" dirty="0" smtClean="0">
                  <a:solidFill>
                    <a:prstClr val="black"/>
                  </a:solidFill>
                </a:endParaRPr>
              </a:p>
              <a:p>
                <a:pPr fontAlgn="auto">
                  <a:spcAft>
                    <a:spcPts val="0"/>
                  </a:spcAft>
                </a:pPr>
                <a:r>
                  <a:rPr lang="en-US" altLang="zh-CN" sz="1800" b="1" dirty="0" smtClean="0">
                    <a:solidFill>
                      <a:prstClr val="black"/>
                    </a:solidFill>
                  </a:rPr>
                  <a:t>= (1-b) – (-1-b) /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18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18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endParaRPr lang="en-US" altLang="zh-CN" sz="1800" b="1" dirty="0" smtClean="0">
                  <a:solidFill>
                    <a:prstClr val="black"/>
                  </a:solidFill>
                </a:endParaRPr>
              </a:p>
              <a:p>
                <a:pPr fontAlgn="auto">
                  <a:spcAft>
                    <a:spcPts val="0"/>
                  </a:spcAft>
                </a:pPr>
                <a:endParaRPr lang="en-US" altLang="zh-CN" sz="1800" b="1" dirty="0">
                  <a:solidFill>
                    <a:prstClr val="black"/>
                  </a:solidFill>
                </a:endParaRPr>
              </a:p>
              <a:p>
                <a:pPr fontAlgn="auto">
                  <a:spcAft>
                    <a:spcPts val="0"/>
                  </a:spcAft>
                </a:pPr>
                <a:r>
                  <a:rPr lang="en-US" altLang="zh-CN" sz="1800" b="1" dirty="0" smtClean="0">
                    <a:solidFill>
                      <a:prstClr val="black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zh-CN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  <m:r>
                          <a:rPr lang="en-US" altLang="zh-CN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altLang="zh-CN" sz="1800" b="1" dirty="0" smtClean="0">
                  <a:solidFill>
                    <a:prstClr val="black"/>
                  </a:solidFill>
                </a:endParaRPr>
              </a:p>
              <a:p>
                <a:pPr fontAlgn="auto">
                  <a:spcAft>
                    <a:spcPts val="0"/>
                  </a:spcAft>
                </a:pPr>
                <a:r>
                  <a:rPr lang="en-US" altLang="zh-CN" sz="1800" b="1" i="1" dirty="0" smtClean="0">
                    <a:solidFill>
                      <a:prstClr val="black"/>
                    </a:solidFill>
                  </a:rPr>
                  <a:t> </a:t>
                </a:r>
                <a:endParaRPr lang="en-US" altLang="zh-CN" sz="1800" b="1" i="1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873" y="2869751"/>
                <a:ext cx="3578653" cy="3861698"/>
              </a:xfrm>
              <a:prstGeom prst="rect">
                <a:avLst/>
              </a:prstGeom>
              <a:blipFill rotWithShape="0">
                <a:blip r:embed="rId3"/>
                <a:stretch>
                  <a:fillRect l="-1361" t="-9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000" t="7016" r="64167" b="50000"/>
          <a:stretch/>
        </p:blipFill>
        <p:spPr>
          <a:xfrm>
            <a:off x="990600" y="3695699"/>
            <a:ext cx="2819400" cy="220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5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21758"/>
            <a:ext cx="5648408" cy="398058"/>
          </a:xfrm>
        </p:spPr>
        <p:txBody>
          <a:bodyPr/>
          <a:lstStyle/>
          <a:p>
            <a:r>
              <a:rPr lang="en-US" altLang="zh-CN" sz="3200" b="1" dirty="0"/>
              <a:t>Linear SVM Mathematically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908" name="Rectangle 4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3015696" y="4094805"/>
                <a:ext cx="6280511" cy="2422567"/>
              </a:xfrm>
              <a:noFill/>
              <a:ln/>
            </p:spPr>
            <p:txBody>
              <a:bodyPr>
                <a:normAutofit fontScale="25000" lnSpcReduction="20000"/>
              </a:bodyPr>
              <a:lstStyle/>
              <a:p>
                <a:pPr>
                  <a:buFont typeface="Wingdings" panose="05000000000000000000" pitchFamily="2" charset="2"/>
                  <a:buNone/>
                </a:pPr>
                <a:endParaRPr lang="en-US" altLang="zh-CN" sz="2600" dirty="0" smtClean="0"/>
              </a:p>
              <a:p>
                <a:pPr>
                  <a:buFont typeface="Wingdings" panose="05000000000000000000" pitchFamily="2" charset="2"/>
                  <a:buNone/>
                </a:pPr>
                <a:r>
                  <a:rPr lang="en-US" altLang="zh-CN" sz="8000" dirty="0" smtClean="0"/>
                  <a:t>Distance between lines given by solving linear equation:</a:t>
                </a:r>
              </a:p>
              <a:p>
                <a:pPr>
                  <a:buFont typeface="Wingdings" panose="05000000000000000000" pitchFamily="2" charset="2"/>
                  <a:buNone/>
                </a:pPr>
                <a:endParaRPr lang="en-US" altLang="zh-CN" sz="8000" dirty="0" smtClean="0"/>
              </a:p>
              <a:p>
                <a:pPr>
                  <a:buFont typeface="Wingdings" panose="05000000000000000000" pitchFamily="2" charset="2"/>
                  <a:buNone/>
                </a:pPr>
                <a:r>
                  <a:rPr lang="en-US" altLang="zh-CN" sz="8000" dirty="0" smtClean="0"/>
                  <a:t>Maximize margin:</a:t>
                </a:r>
              </a:p>
              <a:p>
                <a:pPr>
                  <a:buFont typeface="Wingdings" panose="05000000000000000000" pitchFamily="2" charset="2"/>
                  <a:buNone/>
                </a:pPr>
                <a:endParaRPr lang="en-US" altLang="zh-CN" sz="8000" dirty="0" smtClean="0"/>
              </a:p>
              <a:p>
                <a:pPr>
                  <a:buFont typeface="Wingdings" panose="05000000000000000000" pitchFamily="2" charset="2"/>
                  <a:buNone/>
                </a:pPr>
                <a:endParaRPr lang="en-US" altLang="zh-CN" sz="8000" dirty="0"/>
              </a:p>
              <a:p>
                <a:pPr>
                  <a:buFont typeface="Wingdings" panose="05000000000000000000" pitchFamily="2" charset="2"/>
                  <a:buNone/>
                </a:pPr>
                <a:r>
                  <a:rPr lang="en-US" altLang="zh-CN" sz="9600" dirty="0" smtClean="0"/>
                  <a:t>Equivalent to minimize:</a:t>
                </a:r>
                <a14:m>
                  <m:oMath xmlns:m="http://schemas.openxmlformats.org/officeDocument/2006/math">
                    <m:r>
                      <a:rPr lang="en-US" altLang="zh-CN" sz="96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9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9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9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9600" dirty="0" smtClean="0"/>
                  <a:t> ||w ||</a:t>
                </a:r>
                <a:r>
                  <a:rPr lang="en-US" altLang="zh-CN" sz="9600" baseline="30000" dirty="0" smtClean="0"/>
                  <a:t>2</a:t>
                </a:r>
                <a:endParaRPr lang="en-US" altLang="zh-CN" sz="9600" baseline="30000" dirty="0"/>
              </a:p>
            </p:txBody>
          </p:sp>
        </mc:Choice>
        <mc:Fallback xmlns="">
          <p:sp>
            <p:nvSpPr>
              <p:cNvPr id="25190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015696" y="4094805"/>
                <a:ext cx="6280511" cy="2422567"/>
              </a:xfrm>
              <a:blipFill rotWithShape="0">
                <a:blip r:embed="rId2"/>
                <a:stretch>
                  <a:fillRect l="-155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909" name="Line 5"/>
          <p:cNvSpPr>
            <a:spLocks noChangeShapeType="1"/>
          </p:cNvSpPr>
          <p:nvPr/>
        </p:nvSpPr>
        <p:spPr bwMode="auto">
          <a:xfrm rot="-23199335">
            <a:off x="2583704" y="2244027"/>
            <a:ext cx="2971800" cy="0"/>
          </a:xfrm>
          <a:prstGeom prst="line">
            <a:avLst/>
          </a:prstGeom>
          <a:noFill/>
          <a:ln w="12700">
            <a:solidFill>
              <a:srgbClr val="99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1910" name="Line 6"/>
          <p:cNvSpPr>
            <a:spLocks noChangeShapeType="1"/>
          </p:cNvSpPr>
          <p:nvPr/>
        </p:nvSpPr>
        <p:spPr bwMode="auto">
          <a:xfrm rot="-23199335">
            <a:off x="2729754" y="2534539"/>
            <a:ext cx="297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1911" name="Line 7"/>
          <p:cNvSpPr>
            <a:spLocks noChangeShapeType="1"/>
          </p:cNvSpPr>
          <p:nvPr/>
        </p:nvSpPr>
        <p:spPr bwMode="auto">
          <a:xfrm rot="-23199335">
            <a:off x="2874217" y="2823464"/>
            <a:ext cx="29718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1912" name="Text Box 8"/>
          <p:cNvSpPr txBox="1">
            <a:spLocks noChangeArrowheads="1"/>
          </p:cNvSpPr>
          <p:nvPr/>
        </p:nvSpPr>
        <p:spPr bwMode="auto">
          <a:xfrm rot="-1586986">
            <a:off x="2043954" y="1753489"/>
            <a:ext cx="304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>
                <a:solidFill>
                  <a:srgbClr val="FF0000"/>
                </a:solidFill>
                <a:latin typeface="Tahoma" panose="020B0604030504040204" pitchFamily="34" charset="0"/>
              </a:rPr>
              <a:t>“Predict Class = +1” zone</a:t>
            </a:r>
          </a:p>
        </p:txBody>
      </p:sp>
      <p:sp>
        <p:nvSpPr>
          <p:cNvPr id="251913" name="Text Box 9"/>
          <p:cNvSpPr txBox="1">
            <a:spLocks noChangeArrowheads="1"/>
          </p:cNvSpPr>
          <p:nvPr/>
        </p:nvSpPr>
        <p:spPr bwMode="auto">
          <a:xfrm rot="-1586986">
            <a:off x="3263154" y="3048889"/>
            <a:ext cx="28876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>
                <a:solidFill>
                  <a:srgbClr val="33CC33"/>
                </a:solidFill>
                <a:latin typeface="Tahoma" panose="020B0604030504040204" pitchFamily="34" charset="0"/>
              </a:rPr>
              <a:t>“Predict Class = -1” zone</a:t>
            </a:r>
          </a:p>
        </p:txBody>
      </p:sp>
      <p:sp>
        <p:nvSpPr>
          <p:cNvPr id="251914" name="Text Box 10"/>
          <p:cNvSpPr txBox="1">
            <a:spLocks noChangeArrowheads="1"/>
          </p:cNvSpPr>
          <p:nvPr/>
        </p:nvSpPr>
        <p:spPr bwMode="auto">
          <a:xfrm rot="-1777892">
            <a:off x="1423116" y="2925395"/>
            <a:ext cx="14938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prstClr val="black"/>
              </a:buClr>
            </a:pPr>
            <a:r>
              <a:rPr lang="en-US" altLang="zh-CN" dirty="0" err="1">
                <a:solidFill>
                  <a:srgbClr val="0000FF"/>
                </a:solidFill>
                <a:latin typeface="Tahoma" panose="020B0604030504040204" pitchFamily="34" charset="0"/>
              </a:rPr>
              <a:t>wx+b</a:t>
            </a:r>
            <a:r>
              <a:rPr lang="en-US" altLang="zh-CN" dirty="0">
                <a:solidFill>
                  <a:srgbClr val="0000FF"/>
                </a:solidFill>
                <a:latin typeface="Tahoma" panose="020B0604030504040204" pitchFamily="34" charset="0"/>
              </a:rPr>
              <a:t>=1</a:t>
            </a:r>
          </a:p>
        </p:txBody>
      </p:sp>
      <p:sp>
        <p:nvSpPr>
          <p:cNvPr id="251915" name="Text Box 11"/>
          <p:cNvSpPr txBox="1">
            <a:spLocks noChangeArrowheads="1"/>
          </p:cNvSpPr>
          <p:nvPr/>
        </p:nvSpPr>
        <p:spPr bwMode="auto">
          <a:xfrm rot="-1777892">
            <a:off x="1891554" y="3277489"/>
            <a:ext cx="990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prstClr val="black"/>
              </a:buClr>
            </a:pPr>
            <a:r>
              <a:rPr lang="en-US" altLang="zh-CN">
                <a:solidFill>
                  <a:prstClr val="black"/>
                </a:solidFill>
                <a:latin typeface="Tahoma" panose="020B0604030504040204" pitchFamily="34" charset="0"/>
              </a:rPr>
              <a:t>wx+b=0</a:t>
            </a:r>
          </a:p>
        </p:txBody>
      </p:sp>
      <p:sp>
        <p:nvSpPr>
          <p:cNvPr id="251916" name="Text Box 12"/>
          <p:cNvSpPr txBox="1">
            <a:spLocks noChangeArrowheads="1"/>
          </p:cNvSpPr>
          <p:nvPr/>
        </p:nvSpPr>
        <p:spPr bwMode="auto">
          <a:xfrm rot="-1777892">
            <a:off x="1967754" y="3582289"/>
            <a:ext cx="12874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prstClr val="black"/>
              </a:buClr>
            </a:pPr>
            <a:r>
              <a:rPr lang="en-US" altLang="zh-CN" dirty="0">
                <a:solidFill>
                  <a:srgbClr val="747E26"/>
                </a:solidFill>
                <a:latin typeface="Tahoma" panose="020B0604030504040204" pitchFamily="34" charset="0"/>
              </a:rPr>
              <a:t>wx+b=-1</a:t>
            </a:r>
          </a:p>
        </p:txBody>
      </p:sp>
      <p:sp>
        <p:nvSpPr>
          <p:cNvPr id="251917" name="Line 13"/>
          <p:cNvSpPr>
            <a:spLocks noChangeShapeType="1"/>
          </p:cNvSpPr>
          <p:nvPr/>
        </p:nvSpPr>
        <p:spPr bwMode="auto">
          <a:xfrm>
            <a:off x="5397582" y="1570038"/>
            <a:ext cx="327025" cy="598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1920" name="Oval 16"/>
          <p:cNvSpPr>
            <a:spLocks noChangeArrowheads="1"/>
          </p:cNvSpPr>
          <p:nvPr/>
        </p:nvSpPr>
        <p:spPr bwMode="auto">
          <a:xfrm>
            <a:off x="4406154" y="2744089"/>
            <a:ext cx="76200" cy="76200"/>
          </a:xfrm>
          <a:prstGeom prst="ellipse">
            <a:avLst/>
          </a:prstGeom>
          <a:solidFill>
            <a:srgbClr val="990099"/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1921" name="Text Box 17"/>
          <p:cNvSpPr txBox="1">
            <a:spLocks noChangeArrowheads="1"/>
          </p:cNvSpPr>
          <p:nvPr/>
        </p:nvSpPr>
        <p:spPr bwMode="auto">
          <a:xfrm>
            <a:off x="4558554" y="2591689"/>
            <a:ext cx="457200" cy="415925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99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 b="1" i="1">
                <a:solidFill>
                  <a:srgbClr val="990099"/>
                </a:solidFill>
                <a:latin typeface="Tahoma" panose="020B0604030504040204" pitchFamily="34" charset="0"/>
              </a:rPr>
              <a:t>X</a:t>
            </a:r>
            <a:r>
              <a:rPr lang="en-US" altLang="zh-CN" sz="2000" b="1" i="1" baseline="40000">
                <a:solidFill>
                  <a:srgbClr val="990099"/>
                </a:solidFill>
                <a:latin typeface="Tahoma" panose="020B0604030504040204" pitchFamily="34" charset="0"/>
              </a:rPr>
              <a:t>-</a:t>
            </a:r>
          </a:p>
        </p:txBody>
      </p:sp>
      <p:sp>
        <p:nvSpPr>
          <p:cNvPr id="251922" name="Oval 18"/>
          <p:cNvSpPr>
            <a:spLocks noChangeArrowheads="1"/>
          </p:cNvSpPr>
          <p:nvPr/>
        </p:nvSpPr>
        <p:spPr bwMode="auto">
          <a:xfrm>
            <a:off x="4480767" y="1994789"/>
            <a:ext cx="76200" cy="76200"/>
          </a:xfrm>
          <a:prstGeom prst="ellipse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1923" name="Text Box 19"/>
          <p:cNvSpPr txBox="1">
            <a:spLocks noChangeArrowheads="1"/>
          </p:cNvSpPr>
          <p:nvPr/>
        </p:nvSpPr>
        <p:spPr bwMode="auto">
          <a:xfrm>
            <a:off x="4529117" y="1546480"/>
            <a:ext cx="515937" cy="415925"/>
          </a:xfrm>
          <a:prstGeom prst="rect">
            <a:avLst/>
          </a:prstGeom>
          <a:solidFill>
            <a:schemeClr val="bg1"/>
          </a:solidFill>
          <a:ln w="19050" algn="ctr">
            <a:solidFill>
              <a:srgbClr val="CC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 b="1" i="1">
                <a:solidFill>
                  <a:srgbClr val="CC3300"/>
                </a:solidFill>
                <a:latin typeface="Tahoma" panose="020B0604030504040204" pitchFamily="34" charset="0"/>
              </a:rPr>
              <a:t>x</a:t>
            </a:r>
            <a:r>
              <a:rPr lang="en-US" altLang="zh-CN" sz="2400" i="1" baseline="30000">
                <a:solidFill>
                  <a:srgbClr val="CC3300"/>
                </a:solidFill>
                <a:latin typeface="Tahoma" panose="020B0604030504040204" pitchFamily="34" charset="0"/>
              </a:rPr>
              <a:t>+</a:t>
            </a:r>
          </a:p>
        </p:txBody>
      </p:sp>
      <p:sp>
        <p:nvSpPr>
          <p:cNvPr id="251934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51935" name="Text Box 31"/>
          <p:cNvSpPr txBox="1">
            <a:spLocks noChangeArrowheads="1"/>
          </p:cNvSpPr>
          <p:nvPr/>
        </p:nvSpPr>
        <p:spPr bwMode="auto">
          <a:xfrm>
            <a:off x="5930154" y="1601089"/>
            <a:ext cx="274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400" b="1" i="1">
                <a:solidFill>
                  <a:prstClr val="black"/>
                </a:solidFill>
                <a:latin typeface="Tahoma" panose="020B0604030504040204" pitchFamily="34" charset="0"/>
              </a:rPr>
              <a:t>M</a:t>
            </a:r>
            <a:r>
              <a:rPr lang="en-US" altLang="zh-CN" sz="2400">
                <a:solidFill>
                  <a:prstClr val="black"/>
                </a:solidFill>
                <a:latin typeface="Tahoma" panose="020B0604030504040204" pitchFamily="34" charset="0"/>
              </a:rPr>
              <a:t>=Margin Width</a:t>
            </a:r>
            <a:endParaRPr lang="en-US" altLang="zh-CN" sz="2400" i="1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443754" y="4523848"/>
            <a:ext cx="3886200" cy="193992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2600" dirty="0" smtClean="0">
                <a:solidFill>
                  <a:prstClr val="black"/>
                </a:solidFill>
              </a:rPr>
              <a:t>What we know:</a:t>
            </a:r>
          </a:p>
          <a:p>
            <a:pPr fontAlgn="auto">
              <a:spcAft>
                <a:spcPts val="0"/>
              </a:spcAft>
            </a:pPr>
            <a:r>
              <a:rPr lang="en-US" altLang="zh-CN" sz="2600" b="1" i="1" dirty="0" smtClean="0">
                <a:solidFill>
                  <a:prstClr val="black"/>
                </a:solidFill>
              </a:rPr>
              <a:t>w</a:t>
            </a:r>
            <a:r>
              <a:rPr lang="en-US" altLang="zh-CN" sz="2600" i="1" dirty="0" smtClean="0">
                <a:solidFill>
                  <a:prstClr val="black"/>
                </a:solidFill>
              </a:rPr>
              <a:t> . </a:t>
            </a:r>
            <a:r>
              <a:rPr lang="en-US" altLang="zh-CN" sz="2600" b="1" i="1" dirty="0" smtClean="0">
                <a:solidFill>
                  <a:prstClr val="black"/>
                </a:solidFill>
              </a:rPr>
              <a:t>x</a:t>
            </a:r>
            <a:r>
              <a:rPr lang="en-US" altLang="zh-CN" sz="2600" b="1" i="1" baseline="30000" dirty="0" smtClean="0">
                <a:solidFill>
                  <a:prstClr val="black"/>
                </a:solidFill>
              </a:rPr>
              <a:t>+</a:t>
            </a:r>
            <a:r>
              <a:rPr lang="en-US" altLang="zh-CN" sz="2600" i="1" dirty="0" smtClean="0">
                <a:solidFill>
                  <a:prstClr val="black"/>
                </a:solidFill>
              </a:rPr>
              <a:t> + b = +1 </a:t>
            </a:r>
          </a:p>
          <a:p>
            <a:pPr fontAlgn="auto">
              <a:spcAft>
                <a:spcPts val="0"/>
              </a:spcAft>
            </a:pPr>
            <a:r>
              <a:rPr lang="en-US" altLang="zh-CN" sz="2600" b="1" i="1" dirty="0" smtClean="0">
                <a:solidFill>
                  <a:prstClr val="black"/>
                </a:solidFill>
              </a:rPr>
              <a:t>w</a:t>
            </a:r>
            <a:r>
              <a:rPr lang="en-US" altLang="zh-CN" sz="2600" i="1" dirty="0" smtClean="0">
                <a:solidFill>
                  <a:prstClr val="black"/>
                </a:solidFill>
              </a:rPr>
              <a:t> . </a:t>
            </a:r>
            <a:r>
              <a:rPr lang="en-US" altLang="zh-CN" sz="2600" b="1" i="1" dirty="0" smtClean="0">
                <a:solidFill>
                  <a:prstClr val="black"/>
                </a:solidFill>
              </a:rPr>
              <a:t>x</a:t>
            </a:r>
            <a:r>
              <a:rPr lang="en-US" altLang="zh-CN" sz="2600" b="1" i="1" baseline="30000" dirty="0" smtClean="0">
                <a:solidFill>
                  <a:prstClr val="black"/>
                </a:solidFill>
              </a:rPr>
              <a:t>-</a:t>
            </a:r>
            <a:r>
              <a:rPr lang="en-US" altLang="zh-CN" sz="2600" i="1" dirty="0" smtClean="0">
                <a:solidFill>
                  <a:prstClr val="black"/>
                </a:solidFill>
              </a:rPr>
              <a:t> + b = -1 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altLang="zh-CN" sz="2600" dirty="0" smtClean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015754" y="4696759"/>
                <a:ext cx="1985035" cy="6947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Wingdings" panose="05000000000000000000" pitchFamily="2" charset="2"/>
                  <a:buNone/>
                </a:pPr>
                <a:r>
                  <a:rPr lang="en-US" altLang="zh-CN" sz="2000" dirty="0" smtClean="0">
                    <a:solidFill>
                      <a:prstClr val="black"/>
                    </a:solidFill>
                  </a:rPr>
                  <a:t>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prstClr val="black"/>
                            </a:solidFill>
                          </a:rPr>
                          <m:t>||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prstClr val="black"/>
                            </a:solidFill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prstClr val="black"/>
                            </a:solidFill>
                          </a:rPr>
                          <m:t> ||</m:t>
                        </m:r>
                      </m:den>
                    </m:f>
                  </m:oMath>
                </a14:m>
                <a:endParaRPr lang="en-US" altLang="zh-CN" sz="2400" baseline="30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754" y="4696759"/>
                <a:ext cx="1985035" cy="694742"/>
              </a:xfrm>
              <a:prstGeom prst="rect">
                <a:avLst/>
              </a:prstGeom>
              <a:blipFill rotWithShape="0">
                <a:blip r:embed="rId3"/>
                <a:stretch>
                  <a:fillRect l="-3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40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17" grpId="0" animBg="1"/>
      <p:bldP spid="2519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95401"/>
            <a:ext cx="9144000" cy="469629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4000" dirty="0" smtClean="0"/>
              <a:t>Linear Classifiers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 smtClean="0"/>
              <a:t>Maximum </a:t>
            </a:r>
            <a:r>
              <a:rPr lang="en-US" sz="4000" dirty="0"/>
              <a:t>Margin </a:t>
            </a:r>
            <a:r>
              <a:rPr lang="en-US" sz="4000" dirty="0" smtClean="0"/>
              <a:t>Classification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 smtClean="0"/>
              <a:t>Linear SVM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 smtClean="0"/>
              <a:t>SVM optimization problem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 smtClean="0"/>
              <a:t>Soft </a:t>
            </a:r>
            <a:r>
              <a:rPr lang="en-US" sz="4000" dirty="0"/>
              <a:t>Margin </a:t>
            </a:r>
            <a:r>
              <a:rPr lang="en-US" sz="4000" dirty="0" smtClean="0"/>
              <a:t>SVM</a:t>
            </a:r>
          </a:p>
          <a:p>
            <a:pPr marL="457200" lvl="1" indent="0">
              <a:buNone/>
            </a:pPr>
            <a:endParaRPr lang="en-US" sz="4000" dirty="0"/>
          </a:p>
          <a:p>
            <a:pPr lvl="1">
              <a:buFont typeface="Wingdings" panose="05000000000000000000" pitchFamily="2" charset="2"/>
              <a:buChar char="§"/>
            </a:pPr>
            <a:endParaRPr lang="en-IN" sz="40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SVM - I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9448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4" y="381000"/>
            <a:ext cx="8229600" cy="1143000"/>
          </a:xfrm>
        </p:spPr>
        <p:txBody>
          <a:bodyPr/>
          <a:lstStyle/>
          <a:p>
            <a:pPr algn="l"/>
            <a:r>
              <a:rPr lang="en-US" altLang="zh-CN" b="1" dirty="0"/>
              <a:t>Linear SVM Mathematically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9986"/>
          <a:stretch/>
        </p:blipFill>
        <p:spPr>
          <a:xfrm>
            <a:off x="1295400" y="1318377"/>
            <a:ext cx="6019800" cy="2100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733800"/>
            <a:ext cx="3324225" cy="23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62" y="3419138"/>
            <a:ext cx="4552950" cy="303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8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7"/>
              <p:cNvSpPr txBox="1">
                <a:spLocks noChangeArrowheads="1"/>
              </p:cNvSpPr>
              <p:nvPr/>
            </p:nvSpPr>
            <p:spPr bwMode="auto">
              <a:xfrm>
                <a:off x="1295400" y="2667000"/>
                <a:ext cx="5638800" cy="624082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L(w, b,</a:t>
                </a:r>
                <a:r>
                  <a:rPr lang="el-GR" alt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4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400" b="1" baseline="30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- </a:t>
                </a:r>
                <a:r>
                  <a:rPr lang="el-GR" alt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 err="1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baseline="-25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[</a:t>
                </a:r>
                <a:r>
                  <a:rPr lang="en-US" altLang="zh-CN" sz="2400" i="1" err="1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err="1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(</a:t>
                </a:r>
                <a:r>
                  <a:rPr lang="en-US" altLang="zh-CN" sz="2400" b="1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400" b="1" baseline="3000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400" b="1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="1" baseline="-2500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 -1]</a:t>
                </a:r>
                <a:endParaRPr lang="en-US" altLang="zh-CN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5400" y="2667000"/>
                <a:ext cx="5638800" cy="624082"/>
              </a:xfrm>
              <a:prstGeom prst="rect">
                <a:avLst/>
              </a:prstGeom>
              <a:blipFill rotWithShape="0">
                <a:blip r:embed="rId3"/>
                <a:stretch>
                  <a:fillRect l="-1507" b="-5660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46385"/>
          <a:stretch/>
        </p:blipFill>
        <p:spPr>
          <a:xfrm>
            <a:off x="190500" y="1447801"/>
            <a:ext cx="8267700" cy="289560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4482" y="324971"/>
            <a:ext cx="8382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prstClr val="black"/>
                </a:solidFill>
                <a:latin typeface="Calibri"/>
                <a:cs typeface="+mj-cs"/>
              </a:rPr>
              <a:t>Solving the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190500" y="4460901"/>
                <a:ext cx="6185648" cy="1574405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Find </a:t>
                </a:r>
                <a:r>
                  <a:rPr lang="en-US" altLang="zh-CN" sz="28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and b such that</a:t>
                </a:r>
              </a:p>
              <a:p>
                <a:r>
                  <a:rPr lang="el-GR" altLang="en-US" sz="28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8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8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800" b="1" baseline="30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is minimized; </a:t>
                </a:r>
              </a:p>
              <a:p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and for all {(</a:t>
                </a:r>
                <a:r>
                  <a:rPr lang="en-US" altLang="zh-CN" sz="28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800" b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,</a:t>
                </a: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8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)}:  </a:t>
                </a:r>
                <a:r>
                  <a:rPr lang="en-US" altLang="zh-CN" sz="2800" i="1" dirty="0" err="1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800" i="1" baseline="-25000" dirty="0" err="1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800" b="1" dirty="0" err="1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800" b="1" baseline="30000" dirty="0" err="1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800" b="1" dirty="0" err="1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800" b="1" baseline="-25000" dirty="0" err="1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8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mc:Choice>
        <mc:Fallback xmlns="">
          <p:sp>
            <p:nvSpPr>
              <p:cNvPr id="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" y="4460901"/>
                <a:ext cx="6185648" cy="1574405"/>
              </a:xfrm>
              <a:prstGeom prst="rect">
                <a:avLst/>
              </a:prstGeom>
              <a:blipFill rotWithShape="0">
                <a:blip r:embed="rId5"/>
                <a:stretch>
                  <a:fillRect l="-1766" t="-3435" b="-9160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6629400" y="4408796"/>
            <a:ext cx="2224548" cy="1836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i="1" dirty="0" err="1" smtClean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1800" b="1" i="1" baseline="-25000" dirty="0" err="1" smtClean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b="1" dirty="0" smtClean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b="1" dirty="0" err="1" smtClean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800" b="1" baseline="30000" dirty="0" err="1" smtClean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b="1" dirty="0" err="1" smtClean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800" b="1" baseline="-25000" dirty="0" err="1" smtClean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b="1" dirty="0" smtClean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800" b="1" i="1" dirty="0" smtClean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800" b="1" dirty="0" smtClean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≥ 1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smtClean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800" b="1" baseline="30000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800" b="1" baseline="-25000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≥ 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-1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800" b="1" baseline="30000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800" b="1" baseline="-25000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endParaRPr lang="en-US" sz="1800" dirty="0" smtClean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same 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(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800" b="1" baseline="30000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800" b="1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1800" b="1" baseline="-25000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≥ </a:t>
            </a:r>
            <a:r>
              <a:rPr lang="en-US" sz="1800" dirty="0" smtClean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9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6581160" y="420624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1800" y="41968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607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80" name="Rectangle 4"/>
          <p:cNvSpPr>
            <a:spLocks noChangeArrowheads="1"/>
          </p:cNvSpPr>
          <p:nvPr/>
        </p:nvSpPr>
        <p:spPr bwMode="auto">
          <a:xfrm>
            <a:off x="4572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 dirty="0">
                <a:solidFill>
                  <a:prstClr val="black"/>
                </a:solidFill>
                <a:latin typeface="Calibri"/>
                <a:cs typeface="+mj-cs"/>
              </a:rPr>
              <a:t>Solving the Optimization Problem</a:t>
            </a:r>
          </a:p>
        </p:txBody>
      </p:sp>
      <p:sp>
        <p:nvSpPr>
          <p:cNvPr id="306181" name="Rectangle 5"/>
          <p:cNvSpPr>
            <a:spLocks noChangeArrowheads="1"/>
          </p:cNvSpPr>
          <p:nvPr/>
        </p:nvSpPr>
        <p:spPr bwMode="auto">
          <a:xfrm>
            <a:off x="228600" y="2362200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4F81BD"/>
              </a:buClr>
            </a:pPr>
            <a:endParaRPr lang="en-US" altLang="zh-CN" dirty="0">
              <a:solidFill>
                <a:prstClr val="black"/>
              </a:solidFill>
            </a:endParaRPr>
          </a:p>
          <a:p>
            <a:pPr>
              <a:buClr>
                <a:srgbClr val="4F81BD"/>
              </a:buClr>
            </a:pPr>
            <a:r>
              <a:rPr lang="en-US" altLang="zh-CN" sz="2000" b="1" dirty="0">
                <a:solidFill>
                  <a:prstClr val="black"/>
                </a:solidFill>
              </a:rPr>
              <a:t>Need to optimize a </a:t>
            </a:r>
            <a:r>
              <a:rPr lang="en-US" altLang="zh-CN" sz="2000" b="1" i="1" dirty="0">
                <a:solidFill>
                  <a:prstClr val="black"/>
                </a:solidFill>
              </a:rPr>
              <a:t>quadratic </a:t>
            </a:r>
            <a:r>
              <a:rPr lang="en-US" altLang="zh-CN" sz="2000" b="1" dirty="0">
                <a:solidFill>
                  <a:prstClr val="black"/>
                </a:solidFill>
              </a:rPr>
              <a:t>function subject to </a:t>
            </a:r>
            <a:r>
              <a:rPr lang="en-US" altLang="zh-CN" sz="2000" b="1" i="1" dirty="0">
                <a:solidFill>
                  <a:prstClr val="black"/>
                </a:solidFill>
              </a:rPr>
              <a:t>linear </a:t>
            </a:r>
            <a:r>
              <a:rPr lang="en-US" altLang="zh-CN" sz="2000" b="1" i="1" dirty="0" smtClean="0">
                <a:solidFill>
                  <a:prstClr val="black"/>
                </a:solidFill>
              </a:rPr>
              <a:t>inequality </a:t>
            </a:r>
            <a:r>
              <a:rPr lang="en-US" altLang="zh-CN" sz="2000" b="1" dirty="0" smtClean="0">
                <a:solidFill>
                  <a:prstClr val="black"/>
                </a:solidFill>
              </a:rPr>
              <a:t>constraints.</a:t>
            </a:r>
          </a:p>
          <a:p>
            <a:pPr>
              <a:buClr>
                <a:srgbClr val="4F81BD"/>
              </a:buClr>
            </a:pPr>
            <a:r>
              <a:rPr lang="en-US" altLang="zh-CN" sz="2000" b="1" dirty="0" smtClean="0">
                <a:solidFill>
                  <a:prstClr val="black"/>
                </a:solidFill>
              </a:rPr>
              <a:t>All constraints in SVM are linear</a:t>
            </a:r>
            <a:endParaRPr lang="en-US" altLang="zh-CN" sz="2000" b="1" dirty="0">
              <a:solidFill>
                <a:prstClr val="black"/>
              </a:solidFill>
            </a:endParaRPr>
          </a:p>
          <a:p>
            <a:pPr>
              <a:buClr>
                <a:srgbClr val="4F81BD"/>
              </a:buClr>
            </a:pPr>
            <a:r>
              <a:rPr lang="en-US" altLang="zh-CN" sz="2000" b="1" dirty="0">
                <a:solidFill>
                  <a:prstClr val="black"/>
                </a:solidFill>
              </a:rPr>
              <a:t>Quadratic optimization problems are a well-known class of mathematical programming problems, and many (rather intricate) algorithms exist for solving them.</a:t>
            </a:r>
            <a:r>
              <a:rPr lang="en-US" altLang="zh-CN" sz="2400" dirty="0">
                <a:solidFill>
                  <a:prstClr val="black"/>
                </a:solidFill>
              </a:rPr>
              <a:t> </a:t>
            </a:r>
          </a:p>
          <a:p>
            <a:pPr>
              <a:buClr>
                <a:srgbClr val="4F81BD"/>
              </a:buClr>
            </a:pPr>
            <a:r>
              <a:rPr lang="en-US" altLang="zh-CN" sz="2000" b="1" dirty="0">
                <a:solidFill>
                  <a:prstClr val="black"/>
                </a:solidFill>
              </a:rPr>
              <a:t>The solution involves constructing a </a:t>
            </a:r>
            <a:r>
              <a:rPr lang="en-US" altLang="zh-CN" sz="2000" b="1" i="1" dirty="0" smtClean="0">
                <a:solidFill>
                  <a:prstClr val="black"/>
                </a:solidFill>
              </a:rPr>
              <a:t>unconstrained problem </a:t>
            </a:r>
            <a:r>
              <a:rPr lang="en-US" altLang="zh-CN" sz="2000" b="1" dirty="0">
                <a:solidFill>
                  <a:prstClr val="black"/>
                </a:solidFill>
              </a:rPr>
              <a:t>where a </a:t>
            </a:r>
            <a:r>
              <a:rPr lang="en-US" altLang="zh-CN" sz="2000" b="1" i="1" dirty="0">
                <a:solidFill>
                  <a:prstClr val="black"/>
                </a:solidFill>
              </a:rPr>
              <a:t>Lagrange multiplier</a:t>
            </a:r>
            <a:r>
              <a:rPr lang="en-US" altLang="zh-CN" sz="2000" b="1" dirty="0">
                <a:solidFill>
                  <a:prstClr val="black"/>
                </a:solidFill>
              </a:rPr>
              <a:t> </a:t>
            </a:r>
            <a:r>
              <a:rPr lang="el-GR" altLang="en-US" sz="2000" b="1" i="1" dirty="0">
                <a:solidFill>
                  <a:prstClr val="black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2000" b="1" i="1" baseline="-25000" dirty="0" err="1">
                <a:solidFill>
                  <a:prstClr val="black"/>
                </a:solidFill>
                <a:cs typeface="Times New Roman" panose="02020603050405020304" pitchFamily="18" charset="0"/>
              </a:rPr>
              <a:t>i</a:t>
            </a:r>
            <a:r>
              <a:rPr lang="en-US" altLang="zh-CN" sz="2000" b="1" i="1" baseline="-250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is associated with every constraint in the primary problem</a:t>
            </a:r>
            <a:r>
              <a:rPr lang="en-US" altLang="zh-CN" sz="2000" b="1" dirty="0">
                <a:solidFill>
                  <a:prstClr val="black"/>
                </a:solidFill>
              </a:rPr>
              <a:t>:</a:t>
            </a:r>
          </a:p>
          <a:p>
            <a:pPr>
              <a:buClr>
                <a:srgbClr val="4F81BD"/>
              </a:buClr>
            </a:pPr>
            <a:endParaRPr lang="en-US" altLang="zh-CN" sz="2000" b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6182" name="Text Box 6"/>
              <p:cNvSpPr txBox="1">
                <a:spLocks noChangeArrowheads="1"/>
              </p:cNvSpPr>
              <p:nvPr/>
            </p:nvSpPr>
            <p:spPr bwMode="auto">
              <a:xfrm>
                <a:off x="685800" y="1467971"/>
                <a:ext cx="5562600" cy="1212576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Find 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and b such that</a:t>
                </a:r>
              </a:p>
              <a:p>
                <a:r>
                  <a:rPr lang="el-GR" altLang="en-US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000" b="1" baseline="30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is minimized; </a:t>
                </a:r>
                <a14:m>
                  <m:oMath xmlns:m="http://schemas.openxmlformats.org/officeDocument/2006/math">
                    <a:fld id="{47875B40-984F-45EE-93B4-393132815E14}" type="mathplaceholder">
                      <a:rPr lang="en-US" altLang="zh-CN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a:t>Type equation here.</a:t>
                    </a:fld>
                  </m:oMath>
                </a14:m>
                <a:endParaRPr lang="en-US" altLang="zh-CN" sz="2000" dirty="0">
                  <a:solidFill>
                    <a:prstClr val="black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and for all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{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,</a:t>
                </a:r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)}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:  </a:t>
                </a:r>
                <a:r>
                  <a:rPr lang="en-US" altLang="zh-CN" sz="2000" i="1" err="1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000" i="1" baseline="-25000" err="1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000" b="1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000" b="1" baseline="3000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000" b="1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000" b="1" baseline="-2500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b="1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mc:Choice>
        <mc:Fallback xmlns="">
          <p:sp>
            <p:nvSpPr>
              <p:cNvPr id="306182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1467971"/>
                <a:ext cx="5562600" cy="1212576"/>
              </a:xfrm>
              <a:prstGeom prst="rect">
                <a:avLst/>
              </a:prstGeom>
              <a:blipFill rotWithShape="0">
                <a:blip r:embed="rId2"/>
                <a:stretch>
                  <a:fillRect l="-983" t="-1970" b="-9360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6248400" y="20236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sym typeface="Wingdings" panose="05000000000000000000" pitchFamily="2" charset="2"/>
              </a:rPr>
              <a:t> </a:t>
            </a:r>
            <a:r>
              <a:rPr lang="en-US" dirty="0" smtClean="0">
                <a:solidFill>
                  <a:prstClr val="black"/>
                </a:solidFill>
              </a:rPr>
              <a:t>Primal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16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Optimization </a:t>
            </a:r>
            <a:r>
              <a:rPr lang="en-US" dirty="0"/>
              <a:t>problem is typically written:</a:t>
            </a:r>
          </a:p>
          <a:p>
            <a:pPr marL="0" indent="0" algn="ctr">
              <a:buNone/>
            </a:pPr>
            <a:r>
              <a:rPr lang="en-US" dirty="0" smtClean="0"/>
              <a:t>Minimize f(x) </a:t>
            </a:r>
          </a:p>
          <a:p>
            <a:pPr marL="0" indent="0" algn="ctr">
              <a:buNone/>
            </a:pPr>
            <a:r>
              <a:rPr lang="en-US" dirty="0" smtClean="0"/>
              <a:t>subject to</a:t>
            </a:r>
          </a:p>
          <a:p>
            <a:pPr marL="400050" lvl="1" indent="0" algn="ctr">
              <a:buNone/>
            </a:pPr>
            <a:r>
              <a:rPr lang="en-US" dirty="0" err="1" smtClean="0"/>
              <a:t>g</a:t>
            </a:r>
            <a:r>
              <a:rPr lang="en-US" sz="2000" dirty="0" err="1" smtClean="0"/>
              <a:t>i</a:t>
            </a:r>
            <a:r>
              <a:rPr lang="en-US" dirty="0" smtClean="0"/>
              <a:t>(x) = 0,   </a:t>
            </a:r>
            <a:r>
              <a:rPr lang="en-US" dirty="0" err="1" smtClean="0"/>
              <a:t>i</a:t>
            </a:r>
            <a:r>
              <a:rPr lang="en-US" dirty="0" smtClean="0"/>
              <a:t>=1,…,p</a:t>
            </a:r>
          </a:p>
          <a:p>
            <a:pPr marL="400050" lvl="1" indent="0" algn="ctr">
              <a:buNone/>
            </a:pPr>
            <a:r>
              <a:rPr lang="en-US" dirty="0" smtClean="0"/>
              <a:t>h</a:t>
            </a:r>
            <a:r>
              <a:rPr lang="en-US" sz="2000" dirty="0" smtClean="0"/>
              <a:t>i</a:t>
            </a:r>
            <a:r>
              <a:rPr lang="en-US" dirty="0" smtClean="0"/>
              <a:t>(x) &lt;= 0,   </a:t>
            </a:r>
            <a:r>
              <a:rPr lang="en-US" dirty="0" err="1" smtClean="0"/>
              <a:t>i</a:t>
            </a:r>
            <a:r>
              <a:rPr lang="en-US" dirty="0" smtClean="0"/>
              <a:t>=1,…,m</a:t>
            </a:r>
          </a:p>
          <a:p>
            <a:r>
              <a:rPr lang="en-US" dirty="0"/>
              <a:t>f</a:t>
            </a:r>
            <a:r>
              <a:rPr lang="en-US" dirty="0" smtClean="0"/>
              <a:t>(x) </a:t>
            </a:r>
            <a:r>
              <a:rPr lang="en-US" dirty="0"/>
              <a:t>is called the objective function </a:t>
            </a:r>
            <a:endParaRPr lang="en-US" dirty="0" smtClean="0"/>
          </a:p>
          <a:p>
            <a:r>
              <a:rPr lang="en-US" dirty="0" smtClean="0"/>
              <a:t>By </a:t>
            </a:r>
            <a:r>
              <a:rPr lang="en-US" dirty="0"/>
              <a:t>changing </a:t>
            </a:r>
            <a:r>
              <a:rPr lang="en-US" dirty="0" smtClean="0"/>
              <a:t>x </a:t>
            </a:r>
            <a:r>
              <a:rPr lang="en-US" dirty="0"/>
              <a:t>(the optimization variable) we wish to find a value x</a:t>
            </a:r>
            <a:r>
              <a:rPr lang="en-US" dirty="0" smtClean="0"/>
              <a:t>∗ </a:t>
            </a:r>
            <a:r>
              <a:rPr lang="en-US" dirty="0"/>
              <a:t>for which </a:t>
            </a:r>
            <a:r>
              <a:rPr lang="en-US" dirty="0" smtClean="0"/>
              <a:t>f(x) </a:t>
            </a:r>
            <a:r>
              <a:rPr lang="en-US" dirty="0"/>
              <a:t>is at its minimum.</a:t>
            </a:r>
          </a:p>
          <a:p>
            <a:r>
              <a:rPr lang="en-US" dirty="0" smtClean="0"/>
              <a:t>p </a:t>
            </a:r>
            <a:r>
              <a:rPr lang="en-US" dirty="0"/>
              <a:t>functions </a:t>
            </a:r>
            <a:r>
              <a:rPr lang="en-US" dirty="0" smtClean="0"/>
              <a:t>of </a:t>
            </a:r>
            <a:r>
              <a:rPr lang="en-US" dirty="0" err="1" smtClean="0"/>
              <a:t>g</a:t>
            </a:r>
            <a:r>
              <a:rPr lang="en-US" sz="2100" dirty="0" err="1" smtClean="0"/>
              <a:t>i</a:t>
            </a:r>
            <a:r>
              <a:rPr lang="en-US" dirty="0" smtClean="0"/>
              <a:t> define </a:t>
            </a:r>
            <a:r>
              <a:rPr lang="en-US" dirty="0"/>
              <a:t>equality constraints and </a:t>
            </a:r>
            <a:endParaRPr lang="en-US" dirty="0" smtClean="0"/>
          </a:p>
          <a:p>
            <a:r>
              <a:rPr lang="en-US" dirty="0" smtClean="0"/>
              <a:t>m </a:t>
            </a:r>
            <a:r>
              <a:rPr lang="en-US" dirty="0"/>
              <a:t>functions </a:t>
            </a:r>
            <a:r>
              <a:rPr lang="en-US" dirty="0" smtClean="0"/>
              <a:t>h</a:t>
            </a:r>
            <a:r>
              <a:rPr lang="en-US" sz="2400" dirty="0" smtClean="0"/>
              <a:t>i</a:t>
            </a:r>
            <a:r>
              <a:rPr lang="en-US" dirty="0" smtClean="0"/>
              <a:t> define </a:t>
            </a:r>
            <a:r>
              <a:rPr lang="en-US" dirty="0"/>
              <a:t>inequality constraints.</a:t>
            </a:r>
          </a:p>
          <a:p>
            <a:r>
              <a:rPr lang="en-US" dirty="0"/>
              <a:t>The value we find MUST respect these constraints!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966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Unconstrained Optimization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 </a:t>
            </a:r>
            <a:r>
              <a:rPr lang="en-US" dirty="0" smtClean="0"/>
              <a:t>x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4" y="2358231"/>
            <a:ext cx="3800475" cy="39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16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50094"/>
            <a:ext cx="7910264" cy="850106"/>
          </a:xfrm>
        </p:spPr>
        <p:txBody>
          <a:bodyPr/>
          <a:lstStyle/>
          <a:p>
            <a:r>
              <a:rPr lang="en-US" b="1" dirty="0"/>
              <a:t>Constrained </a:t>
            </a:r>
            <a:r>
              <a:rPr lang="en-US" b="1" dirty="0" smtClean="0"/>
              <a:t>Optimization -Equality </a:t>
            </a:r>
            <a:r>
              <a:rPr lang="en-US" b="1" dirty="0"/>
              <a:t>Constraint</a:t>
            </a:r>
            <a:r>
              <a:rPr lang="en-US" dirty="0"/>
              <a:t/>
            </a:r>
            <a:br>
              <a:rPr lang="en-US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Minimize x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r>
              <a:rPr lang="en-US" dirty="0" smtClean="0"/>
              <a:t>Subject to x =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264" y="2057400"/>
            <a:ext cx="3200400" cy="341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71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50094"/>
            <a:ext cx="8305800" cy="850106"/>
          </a:xfrm>
        </p:spPr>
        <p:txBody>
          <a:bodyPr/>
          <a:lstStyle/>
          <a:p>
            <a:r>
              <a:rPr lang="en-US" b="1" dirty="0"/>
              <a:t>Constrained </a:t>
            </a:r>
            <a:r>
              <a:rPr lang="en-US" b="1" dirty="0" smtClean="0"/>
              <a:t>Optimization -Inequality </a:t>
            </a:r>
            <a:r>
              <a:rPr lang="en-US" b="1" dirty="0"/>
              <a:t>Constraint</a:t>
            </a:r>
            <a:r>
              <a:rPr lang="en-US" dirty="0"/>
              <a:t/>
            </a:r>
            <a:br>
              <a:rPr lang="en-US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Minimize x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r>
              <a:rPr lang="en-US" dirty="0" smtClean="0"/>
              <a:t>Subject to x &gt;=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376" y="1699930"/>
            <a:ext cx="3922424" cy="40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03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Constrained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</a:t>
            </a:r>
            <a:r>
              <a:rPr lang="en-US" dirty="0"/>
              <a:t> can also </a:t>
            </a:r>
            <a:r>
              <a:rPr lang="en-US" dirty="0" smtClean="0"/>
              <a:t>have mix </a:t>
            </a:r>
            <a:r>
              <a:rPr lang="en-US" dirty="0"/>
              <a:t>equality and inequality constraints together. </a:t>
            </a:r>
            <a:endParaRPr lang="en-US" dirty="0" smtClean="0"/>
          </a:p>
          <a:p>
            <a:r>
              <a:rPr lang="en-US" dirty="0" smtClean="0"/>
              <a:t>Only </a:t>
            </a:r>
            <a:r>
              <a:rPr lang="en-US" dirty="0"/>
              <a:t>restriction is that if we use contradictory constraints, we can end up with a problem which does not have a feasible </a:t>
            </a:r>
            <a:r>
              <a:rPr lang="en-US" dirty="0" smtClean="0"/>
              <a:t>set</a:t>
            </a:r>
          </a:p>
          <a:p>
            <a:pPr marL="800100" lvl="2" indent="0">
              <a:buNone/>
            </a:pPr>
            <a:r>
              <a:rPr lang="en-US" dirty="0"/>
              <a:t>Minimize x</a:t>
            </a:r>
            <a:r>
              <a:rPr lang="en-US" baseline="30000" dirty="0"/>
              <a:t>2</a:t>
            </a:r>
          </a:p>
          <a:p>
            <a:pPr marL="800100" lvl="2" indent="0">
              <a:buNone/>
            </a:pPr>
            <a:r>
              <a:rPr lang="en-US" dirty="0"/>
              <a:t>Subject to </a:t>
            </a:r>
            <a:endParaRPr lang="en-US" dirty="0" smtClean="0"/>
          </a:p>
          <a:p>
            <a:pPr marL="800100" lvl="2" indent="0">
              <a:buNone/>
            </a:pPr>
            <a:r>
              <a:rPr lang="en-US" dirty="0" smtClean="0"/>
              <a:t>x </a:t>
            </a:r>
            <a:r>
              <a:rPr lang="en-US" dirty="0"/>
              <a:t>= </a:t>
            </a:r>
            <a:r>
              <a:rPr lang="en-US" dirty="0" smtClean="0"/>
              <a:t>1 </a:t>
            </a:r>
          </a:p>
          <a:p>
            <a:pPr marL="800100" lvl="2" indent="0">
              <a:buNone/>
            </a:pPr>
            <a:r>
              <a:rPr lang="en-US" dirty="0" smtClean="0"/>
              <a:t>x &lt; 0</a:t>
            </a:r>
          </a:p>
          <a:p>
            <a:pPr marL="400050" lvl="1" indent="0">
              <a:buNone/>
            </a:pPr>
            <a:r>
              <a:rPr lang="en-US" altLang="en-US" dirty="0" smtClean="0">
                <a:solidFill>
                  <a:srgbClr val="444444"/>
                </a:solidFill>
                <a:latin typeface="Open Sans"/>
              </a:rPr>
              <a:t>Impossible </a:t>
            </a:r>
            <a:r>
              <a:rPr lang="en-US" altLang="en-US" dirty="0">
                <a:solidFill>
                  <a:srgbClr val="444444"/>
                </a:solidFill>
                <a:latin typeface="Open Sans"/>
              </a:rPr>
              <a:t>for </a:t>
            </a:r>
            <a:r>
              <a:rPr lang="en-US" altLang="en-US" dirty="0" smtClean="0">
                <a:solidFill>
                  <a:srgbClr val="444444"/>
                </a:solidFill>
                <a:latin typeface="&amp;quot"/>
              </a:rPr>
              <a:t>x</a:t>
            </a:r>
            <a:r>
              <a:rPr lang="en-US" altLang="en-US" dirty="0" smtClean="0">
                <a:solidFill>
                  <a:srgbClr val="444444"/>
                </a:solidFill>
                <a:latin typeface="Open Sans"/>
              </a:rPr>
              <a:t> to be </a:t>
            </a:r>
            <a:r>
              <a:rPr lang="en-US" altLang="en-US" dirty="0">
                <a:solidFill>
                  <a:srgbClr val="444444"/>
                </a:solidFill>
                <a:latin typeface="Open Sans"/>
              </a:rPr>
              <a:t>equal 1 and </a:t>
            </a:r>
            <a:r>
              <a:rPr lang="en-US" altLang="en-US" dirty="0" smtClean="0">
                <a:solidFill>
                  <a:srgbClr val="444444"/>
                </a:solidFill>
                <a:latin typeface="Open Sans"/>
              </a:rPr>
              <a:t>less </a:t>
            </a:r>
            <a:r>
              <a:rPr lang="en-US" altLang="en-US" dirty="0">
                <a:solidFill>
                  <a:srgbClr val="444444"/>
                </a:solidFill>
                <a:latin typeface="Open Sans"/>
              </a:rPr>
              <a:t>than zero at the same </a:t>
            </a:r>
            <a:endParaRPr lang="en-US" dirty="0" smtClean="0"/>
          </a:p>
          <a:p>
            <a:pPr marL="800100" lvl="2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885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solution is an assignment of values to variables</a:t>
            </a:r>
            <a:r>
              <a:rPr lang="en-US" dirty="0"/>
              <a:t>.</a:t>
            </a:r>
          </a:p>
          <a:p>
            <a:r>
              <a:rPr lang="en-US" dirty="0" smtClean="0"/>
              <a:t>A feasible solution is an assignment of values to variables such that all the constraints are satisﬁed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objective function value of a solution is obtained by evaluating the objective function at the given solution</a:t>
            </a:r>
            <a:r>
              <a:rPr lang="en-US" dirty="0"/>
              <a:t>.</a:t>
            </a:r>
          </a:p>
          <a:p>
            <a:r>
              <a:rPr lang="en-US" dirty="0" smtClean="0"/>
              <a:t>An optimal solution (assuming minimization) is one whose objective function value is less than or equal to that of all other feasible solutions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8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Lagrange </a:t>
            </a:r>
            <a:r>
              <a:rPr lang="en-US" b="1" dirty="0" smtClean="0"/>
              <a:t>Multipliers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How do we find the solution to an optimization problem with constraints</a:t>
            </a:r>
            <a:r>
              <a:rPr lang="en-US" b="1" dirty="0" smtClean="0"/>
              <a:t>?</a:t>
            </a:r>
          </a:p>
          <a:p>
            <a:r>
              <a:rPr lang="en-US" dirty="0"/>
              <a:t>Constrained maximization (minimization) problem is rewritten as a Lagrange function whose optimal point is a </a:t>
            </a:r>
            <a:r>
              <a:rPr lang="en-US" dirty="0">
                <a:hlinkClick r:id="rId2" tooltip="Saddle point"/>
              </a:rPr>
              <a:t>saddle point</a:t>
            </a:r>
            <a:r>
              <a:rPr lang="en-US" dirty="0"/>
              <a:t>, i.e. a global maximum (minimum) </a:t>
            </a:r>
          </a:p>
          <a:p>
            <a:r>
              <a:rPr lang="en-US" i="1" dirty="0" smtClean="0"/>
              <a:t>Lagrange function use Lagrange </a:t>
            </a:r>
            <a:r>
              <a:rPr lang="en-US" i="1" dirty="0"/>
              <a:t>multipliers is a strategy for finding the local maxima and minima of a function subject to </a:t>
            </a:r>
            <a:r>
              <a:rPr lang="en-US" i="1" dirty="0" smtClean="0"/>
              <a:t>constraints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84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4359" y="600045"/>
            <a:ext cx="4648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1F497D"/>
                </a:solidFill>
              </a:rPr>
              <a:t> </a:t>
            </a:r>
            <a:r>
              <a:rPr lang="en-US" altLang="zh-CN" sz="4400" b="1" dirty="0">
                <a:solidFill>
                  <a:prstClr val="black"/>
                </a:solidFill>
                <a:latin typeface="Calibri"/>
                <a:cs typeface="+mj-cs"/>
              </a:rPr>
              <a:t>Linear Classifiers</a:t>
            </a:r>
          </a:p>
        </p:txBody>
      </p:sp>
      <p:sp>
        <p:nvSpPr>
          <p:cNvPr id="237580" name="Text Box 12"/>
          <p:cNvSpPr txBox="1">
            <a:spLocks noChangeArrowheads="1"/>
          </p:cNvSpPr>
          <p:nvPr/>
        </p:nvSpPr>
        <p:spPr bwMode="auto">
          <a:xfrm>
            <a:off x="368318" y="2990804"/>
            <a:ext cx="1905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 dirty="0" smtClean="0">
                <a:solidFill>
                  <a:prstClr val="black"/>
                </a:solidFill>
                <a:latin typeface="Tahoma" panose="020B0604030504040204" pitchFamily="34" charset="0"/>
              </a:rPr>
              <a:t> denotes </a:t>
            </a:r>
            <a:r>
              <a:rPr lang="en-US" altLang="zh-CN" sz="2000" dirty="0">
                <a:solidFill>
                  <a:prstClr val="black"/>
                </a:solidFill>
                <a:latin typeface="Tahoma" panose="020B0604030504040204" pitchFamily="34" charset="0"/>
              </a:rPr>
              <a:t>+1</a:t>
            </a:r>
          </a:p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 dirty="0" smtClean="0">
                <a:solidFill>
                  <a:prstClr val="black"/>
                </a:solidFill>
                <a:latin typeface="Tahoma" panose="020B0604030504040204" pitchFamily="34" charset="0"/>
              </a:rPr>
              <a:t> denotes </a:t>
            </a:r>
            <a:r>
              <a:rPr lang="en-US" altLang="zh-CN" sz="2000" dirty="0">
                <a:solidFill>
                  <a:prstClr val="black"/>
                </a:solidFill>
                <a:latin typeface="Tahoma" panose="020B0604030504040204" pitchFamily="34" charset="0"/>
              </a:rPr>
              <a:t>-1</a:t>
            </a:r>
          </a:p>
        </p:txBody>
      </p:sp>
      <p:sp>
        <p:nvSpPr>
          <p:cNvPr id="237581" name="Oval 13"/>
          <p:cNvSpPr>
            <a:spLocks noChangeAspect="1" noChangeArrowheads="1"/>
          </p:cNvSpPr>
          <p:nvPr/>
        </p:nvSpPr>
        <p:spPr bwMode="auto">
          <a:xfrm rot="4777107">
            <a:off x="369460" y="3212113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582" name="Oval 14"/>
          <p:cNvSpPr>
            <a:spLocks noChangeAspect="1" noChangeArrowheads="1"/>
          </p:cNvSpPr>
          <p:nvPr/>
        </p:nvSpPr>
        <p:spPr bwMode="auto">
          <a:xfrm rot="5895381">
            <a:off x="378035" y="3673417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583" name="Line 15"/>
          <p:cNvSpPr>
            <a:spLocks noChangeShapeType="1"/>
          </p:cNvSpPr>
          <p:nvPr/>
        </p:nvSpPr>
        <p:spPr bwMode="auto">
          <a:xfrm>
            <a:off x="2438400" y="2073275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584" name="Line 16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585" name="Oval 17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586" name="Oval 18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587" name="Oval 19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588" name="Oval 20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589" name="Oval 21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590" name="Oval 22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591" name="Oval 23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592" name="Oval 24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593" name="Oval 25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594" name="Oval 26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595" name="Oval 27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596" name="Oval 28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597" name="Oval 29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598" name="Oval 30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599" name="Oval 31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600" name="Oval 32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601" name="Oval 33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602" name="Oval 34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603" name="Oval 35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604" name="Oval 36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605" name="Oval 37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606" name="Oval 38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607" name="Oval 39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608" name="Oval 40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609" name="Oval 41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610" name="Oval 42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611" name="Oval 43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612" name="Oval 44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613" name="Oval 45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614" name="Oval 46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615" name="Oval 47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616" name="Oval 48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617" name="Oval 49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618" name="Oval 50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619" name="Text Box 51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 b="1" i="1">
                <a:solidFill>
                  <a:prstClr val="black"/>
                </a:solidFill>
                <a:latin typeface="Tahoma" panose="020B0604030504040204" pitchFamily="34" charset="0"/>
              </a:rPr>
              <a:t>f</a:t>
            </a:r>
            <a:r>
              <a:rPr lang="en-US" altLang="zh-CN" sz="2000" i="1">
                <a:solidFill>
                  <a:prstClr val="black"/>
                </a:solidFill>
                <a:latin typeface="Tahoma" panose="020B0604030504040204" pitchFamily="34" charset="0"/>
              </a:rPr>
              <a:t>(</a:t>
            </a:r>
            <a:r>
              <a:rPr lang="en-US" altLang="zh-CN" sz="2000" b="1" i="1">
                <a:solidFill>
                  <a:prstClr val="black"/>
                </a:solidFill>
                <a:latin typeface="Tahoma" panose="020B0604030504040204" pitchFamily="34" charset="0"/>
              </a:rPr>
              <a:t>x</a:t>
            </a:r>
            <a:r>
              <a:rPr lang="en-US" altLang="zh-CN" sz="2000" i="1">
                <a:solidFill>
                  <a:prstClr val="black"/>
                </a:solidFill>
                <a:latin typeface="Tahoma" panose="020B0604030504040204" pitchFamily="34" charset="0"/>
              </a:rPr>
              <a:t>,</a:t>
            </a:r>
            <a:r>
              <a:rPr lang="en-US" altLang="zh-CN" sz="2000" b="1" i="1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i="1">
                <a:solidFill>
                  <a:srgbClr val="00CC00"/>
                </a:solidFill>
                <a:latin typeface="Tahoma" panose="020B0604030504040204" pitchFamily="34" charset="0"/>
              </a:rPr>
              <a:t>,b</a:t>
            </a:r>
            <a:r>
              <a:rPr lang="en-US" altLang="zh-CN" sz="2000" i="1">
                <a:solidFill>
                  <a:prstClr val="black"/>
                </a:solidFill>
                <a:latin typeface="Tahoma" panose="020B0604030504040204" pitchFamily="34" charset="0"/>
              </a:rPr>
              <a:t>) = sign(</a:t>
            </a:r>
            <a:r>
              <a:rPr lang="en-US" altLang="zh-CN" sz="2000" b="1" i="1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b="1" i="1">
                <a:solidFill>
                  <a:prstClr val="black"/>
                </a:solidFill>
                <a:latin typeface="Tahoma" panose="020B0604030504040204" pitchFamily="34" charset="0"/>
              </a:rPr>
              <a:t> x</a:t>
            </a:r>
            <a:r>
              <a:rPr lang="en-US" altLang="zh-CN" sz="2000" i="1">
                <a:solidFill>
                  <a:srgbClr val="00CC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i="1">
                <a:solidFill>
                  <a:prstClr val="black"/>
                </a:solidFill>
                <a:latin typeface="Tahoma" panose="020B0604030504040204" pitchFamily="34" charset="0"/>
              </a:rPr>
              <a:t>+ </a:t>
            </a:r>
            <a:r>
              <a:rPr lang="en-US" altLang="zh-CN" sz="2000" i="1">
                <a:solidFill>
                  <a:srgbClr val="00CC00"/>
                </a:solidFill>
                <a:latin typeface="Tahoma" panose="020B0604030504040204" pitchFamily="34" charset="0"/>
              </a:rPr>
              <a:t>b</a:t>
            </a:r>
            <a:r>
              <a:rPr lang="en-US" altLang="zh-CN" sz="2000" i="1">
                <a:solidFill>
                  <a:prstClr val="black"/>
                </a:solidFill>
                <a:latin typeface="Tahoma" panose="020B0604030504040204" pitchFamily="34" charset="0"/>
              </a:rPr>
              <a:t>)</a:t>
            </a:r>
          </a:p>
        </p:txBody>
      </p:sp>
      <p:sp>
        <p:nvSpPr>
          <p:cNvPr id="237620" name="Line 52"/>
          <p:cNvSpPr>
            <a:spLocks noChangeShapeType="1"/>
          </p:cNvSpPr>
          <p:nvPr/>
        </p:nvSpPr>
        <p:spPr bwMode="auto">
          <a:xfrm flipV="1">
            <a:off x="2590800" y="2209800"/>
            <a:ext cx="3124200" cy="304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7621" name="Text Box 53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endParaRPr lang="en-US" altLang="en-US" sz="200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237622" name="Text Box 54"/>
          <p:cNvSpPr txBox="1">
            <a:spLocks noChangeArrowheads="1"/>
          </p:cNvSpPr>
          <p:nvPr/>
        </p:nvSpPr>
        <p:spPr bwMode="auto">
          <a:xfrm>
            <a:off x="6400800" y="33528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>
                <a:solidFill>
                  <a:prstClr val="black"/>
                </a:solidFill>
                <a:latin typeface="Tahoma" panose="020B0604030504040204" pitchFamily="34" charset="0"/>
              </a:rPr>
              <a:t>How would you classify this data?</a:t>
            </a:r>
          </a:p>
        </p:txBody>
      </p:sp>
      <p:sp>
        <p:nvSpPr>
          <p:cNvPr id="237623" name="Rectangle 55"/>
          <p:cNvSpPr>
            <a:spLocks noChangeArrowheads="1"/>
          </p:cNvSpPr>
          <p:nvPr/>
        </p:nvSpPr>
        <p:spPr bwMode="auto">
          <a:xfrm rot="-24333336">
            <a:off x="3962400" y="2743200"/>
            <a:ext cx="2438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b="1" i="1">
                <a:solidFill>
                  <a:srgbClr val="00CC00"/>
                </a:solidFill>
              </a:rPr>
              <a:t>w</a:t>
            </a:r>
            <a:r>
              <a:rPr lang="en-US" altLang="zh-CN" b="1" i="1">
                <a:solidFill>
                  <a:prstClr val="black"/>
                </a:solidFill>
              </a:rPr>
              <a:t> x</a:t>
            </a:r>
            <a:r>
              <a:rPr lang="en-US" altLang="zh-CN" b="1" i="1">
                <a:solidFill>
                  <a:srgbClr val="00CC00"/>
                </a:solidFill>
              </a:rPr>
              <a:t> </a:t>
            </a:r>
            <a:r>
              <a:rPr lang="en-US" altLang="zh-CN" b="1" i="1">
                <a:solidFill>
                  <a:prstClr val="black"/>
                </a:solidFill>
              </a:rPr>
              <a:t>+ </a:t>
            </a:r>
            <a:r>
              <a:rPr lang="en-US" altLang="zh-CN" b="1" i="1">
                <a:solidFill>
                  <a:srgbClr val="00CC00"/>
                </a:solidFill>
              </a:rPr>
              <a:t>b=0</a:t>
            </a:r>
          </a:p>
        </p:txBody>
      </p:sp>
      <p:sp>
        <p:nvSpPr>
          <p:cNvPr id="237624" name="Rectangle 56"/>
          <p:cNvSpPr>
            <a:spLocks noChangeArrowheads="1"/>
          </p:cNvSpPr>
          <p:nvPr/>
        </p:nvSpPr>
        <p:spPr bwMode="auto">
          <a:xfrm>
            <a:off x="4648200" y="4876800"/>
            <a:ext cx="2438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b="1" i="1">
                <a:solidFill>
                  <a:srgbClr val="00CC00"/>
                </a:solidFill>
              </a:rPr>
              <a:t>w</a:t>
            </a:r>
            <a:r>
              <a:rPr lang="en-US" altLang="zh-CN" b="1" i="1">
                <a:solidFill>
                  <a:prstClr val="black"/>
                </a:solidFill>
              </a:rPr>
              <a:t> x</a:t>
            </a:r>
            <a:r>
              <a:rPr lang="en-US" altLang="zh-CN" b="1" i="1">
                <a:solidFill>
                  <a:srgbClr val="00CC00"/>
                </a:solidFill>
              </a:rPr>
              <a:t> </a:t>
            </a:r>
            <a:r>
              <a:rPr lang="en-US" altLang="zh-CN" b="1" i="1">
                <a:solidFill>
                  <a:prstClr val="black"/>
                </a:solidFill>
              </a:rPr>
              <a:t>+ </a:t>
            </a:r>
            <a:r>
              <a:rPr lang="en-US" altLang="zh-CN" b="1" i="1">
                <a:solidFill>
                  <a:srgbClr val="00CC00"/>
                </a:solidFill>
              </a:rPr>
              <a:t>b&lt;0</a:t>
            </a:r>
          </a:p>
        </p:txBody>
      </p:sp>
      <p:sp>
        <p:nvSpPr>
          <p:cNvPr id="237625" name="Rectangle 57"/>
          <p:cNvSpPr>
            <a:spLocks noChangeArrowheads="1"/>
          </p:cNvSpPr>
          <p:nvPr/>
        </p:nvSpPr>
        <p:spPr bwMode="auto">
          <a:xfrm>
            <a:off x="2677350" y="1756569"/>
            <a:ext cx="2438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b="1" i="1">
                <a:solidFill>
                  <a:srgbClr val="00CC00"/>
                </a:solidFill>
              </a:rPr>
              <a:t>w</a:t>
            </a:r>
            <a:r>
              <a:rPr lang="en-US" altLang="zh-CN" b="1" i="1">
                <a:solidFill>
                  <a:prstClr val="black"/>
                </a:solidFill>
              </a:rPr>
              <a:t> x</a:t>
            </a:r>
            <a:r>
              <a:rPr lang="en-US" altLang="zh-CN" b="1" i="1">
                <a:solidFill>
                  <a:srgbClr val="00CC00"/>
                </a:solidFill>
              </a:rPr>
              <a:t> </a:t>
            </a:r>
            <a:r>
              <a:rPr lang="en-US" altLang="zh-CN" b="1" i="1">
                <a:solidFill>
                  <a:prstClr val="black"/>
                </a:solidFill>
              </a:rPr>
              <a:t>+ </a:t>
            </a:r>
            <a:r>
              <a:rPr lang="en-US" altLang="zh-CN" b="1" i="1">
                <a:solidFill>
                  <a:srgbClr val="00CC00"/>
                </a:solidFill>
              </a:rPr>
              <a:t>b&gt;0</a:t>
            </a:r>
          </a:p>
        </p:txBody>
      </p:sp>
    </p:spTree>
    <p:extLst>
      <p:ext uri="{BB962C8B-B14F-4D97-AF65-F5344CB8AC3E}">
        <p14:creationId xmlns:p14="http://schemas.microsoft.com/office/powerpoint/2010/main" val="71249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619" grpId="0"/>
      <p:bldP spid="237620" grpId="0" animBg="1"/>
      <p:bldP spid="237623" grpId="0"/>
      <p:bldP spid="237624" grpId="0"/>
      <p:bldP spid="2376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482" y="325041"/>
            <a:ext cx="7757864" cy="850106"/>
          </a:xfrm>
        </p:spPr>
        <p:txBody>
          <a:bodyPr/>
          <a:lstStyle/>
          <a:p>
            <a:r>
              <a:rPr lang="en-US" sz="2800" b="1" dirty="0" smtClean="0"/>
              <a:t>Constrained to Unconstrained Optimization: Lagrange Multiplier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776" y="1447800"/>
            <a:ext cx="8229600" cy="5181600"/>
          </a:xfrm>
        </p:spPr>
        <p:txBody>
          <a:bodyPr>
            <a:normAutofit fontScale="77500" lnSpcReduction="20000"/>
          </a:bodyPr>
          <a:lstStyle/>
          <a:p>
            <a:pPr marL="800100" lvl="2" indent="0">
              <a:buNone/>
            </a:pPr>
            <a:endParaRPr lang="en-US" sz="2800" b="1" dirty="0" smtClean="0"/>
          </a:p>
          <a:p>
            <a:pPr marL="800100" lvl="2" indent="0">
              <a:buNone/>
            </a:pPr>
            <a:r>
              <a:rPr lang="en-US" sz="2800" b="1" dirty="0" smtClean="0"/>
              <a:t>Maximize</a:t>
            </a:r>
          </a:p>
          <a:p>
            <a:pPr marL="800100" lvl="2" indent="0">
              <a:buNone/>
            </a:pPr>
            <a:r>
              <a:rPr lang="en-US" sz="2800" b="1" dirty="0" smtClean="0"/>
              <a:t>		f(</a:t>
            </a:r>
            <a:r>
              <a:rPr lang="en-US" sz="2800" b="1" dirty="0" err="1" smtClean="0"/>
              <a:t>x,y</a:t>
            </a:r>
            <a:r>
              <a:rPr lang="en-US" sz="2800" b="1" dirty="0" smtClean="0"/>
              <a:t>) = x</a:t>
            </a:r>
            <a:r>
              <a:rPr lang="en-US" sz="2800" b="1" baseline="30000" dirty="0" smtClean="0"/>
              <a:t>2 </a:t>
            </a:r>
            <a:r>
              <a:rPr lang="en-US" sz="2800" b="1" dirty="0"/>
              <a:t>y</a:t>
            </a:r>
            <a:endParaRPr lang="en-US" sz="2800" b="1" dirty="0" smtClean="0"/>
          </a:p>
          <a:p>
            <a:pPr marL="800100" lvl="2" indent="0">
              <a:buNone/>
            </a:pPr>
            <a:r>
              <a:rPr lang="en-US" sz="2800" b="1" dirty="0" smtClean="0"/>
              <a:t>Subject </a:t>
            </a:r>
            <a:r>
              <a:rPr lang="en-US" sz="2800" b="1" dirty="0"/>
              <a:t>to </a:t>
            </a:r>
            <a:endParaRPr lang="en-US" sz="2800" b="1" dirty="0" smtClean="0"/>
          </a:p>
          <a:p>
            <a:pPr marL="800100" lvl="2" indent="0">
              <a:buNone/>
            </a:pPr>
            <a:r>
              <a:rPr lang="en-US" sz="2800" b="1" dirty="0"/>
              <a:t>	</a:t>
            </a:r>
            <a:r>
              <a:rPr lang="en-US" sz="2800" b="1" dirty="0" smtClean="0"/>
              <a:t>	g(x,</a:t>
            </a:r>
            <a:r>
              <a:rPr lang="en-US" sz="2800" b="1" dirty="0"/>
              <a:t> y</a:t>
            </a:r>
            <a:r>
              <a:rPr lang="en-US" sz="2800" b="1" dirty="0" smtClean="0"/>
              <a:t>) : </a:t>
            </a:r>
            <a:r>
              <a:rPr lang="en-US" sz="2800" b="1" dirty="0"/>
              <a:t>x</a:t>
            </a:r>
            <a:r>
              <a:rPr lang="en-US" sz="2800" b="1" baseline="30000" dirty="0"/>
              <a:t>2 </a:t>
            </a:r>
            <a:r>
              <a:rPr lang="en-US" sz="2800" b="1" dirty="0"/>
              <a:t>+ </a:t>
            </a:r>
            <a:r>
              <a:rPr lang="en-US" sz="2800" b="1" dirty="0" smtClean="0"/>
              <a:t>y</a:t>
            </a:r>
            <a:r>
              <a:rPr lang="en-US" sz="2800" b="1" baseline="30000" dirty="0" smtClean="0"/>
              <a:t>2 </a:t>
            </a:r>
            <a:r>
              <a:rPr lang="en-US" sz="2800" b="1" dirty="0" smtClean="0"/>
              <a:t>= 1</a:t>
            </a:r>
          </a:p>
          <a:p>
            <a:pPr marL="800100" lvl="2" indent="0">
              <a:buNone/>
            </a:pPr>
            <a:r>
              <a:rPr lang="en-US" sz="2800" dirty="0" smtClean="0"/>
              <a:t> </a:t>
            </a:r>
          </a:p>
          <a:p>
            <a:r>
              <a:rPr lang="en-US" dirty="0" smtClean="0"/>
              <a:t>Maximum of f(</a:t>
            </a:r>
            <a:r>
              <a:rPr lang="en-US" dirty="0" err="1" smtClean="0"/>
              <a:t>x,y</a:t>
            </a:r>
            <a:r>
              <a:rPr lang="en-US" dirty="0" smtClean="0"/>
              <a:t>) under constraint</a:t>
            </a:r>
          </a:p>
          <a:p>
            <a:pPr marL="0" indent="0">
              <a:buNone/>
            </a:pPr>
            <a:r>
              <a:rPr lang="en-US" dirty="0" smtClean="0"/>
              <a:t> g(x, y) is obtained when their gradients </a:t>
            </a:r>
          </a:p>
          <a:p>
            <a:pPr marL="0" indent="0">
              <a:buNone/>
            </a:pPr>
            <a:r>
              <a:rPr lang="en-US" dirty="0" smtClean="0"/>
              <a:t>point to same direction </a:t>
            </a:r>
          </a:p>
          <a:p>
            <a:pPr marL="0" indent="0">
              <a:buNone/>
            </a:pPr>
            <a:r>
              <a:rPr lang="en-US" dirty="0" smtClean="0"/>
              <a:t>(when they are tangent to each other).</a:t>
            </a:r>
          </a:p>
          <a:p>
            <a:r>
              <a:rPr lang="en-US" altLang="en-US" dirty="0" smtClean="0"/>
              <a:t>Introduce a Lagrange multiplier </a:t>
            </a:r>
            <a:r>
              <a:rPr lang="en-US" altLang="en-US" dirty="0" smtClean="0">
                <a:sym typeface="Symbol" panose="05050102010706020507" pitchFamily="18" charset="2"/>
              </a:rPr>
              <a:t> </a:t>
            </a:r>
            <a:r>
              <a:rPr lang="en-US" altLang="en-US" dirty="0" smtClean="0"/>
              <a:t>for the equality constraint</a:t>
            </a:r>
          </a:p>
          <a:p>
            <a:r>
              <a:rPr lang="en-US" sz="3200" dirty="0" smtClean="0"/>
              <a:t>Mathematically</a:t>
            </a:r>
            <a:r>
              <a:rPr lang="en-US" sz="3200" dirty="0"/>
              <a:t>,</a:t>
            </a:r>
          </a:p>
          <a:p>
            <a:pPr marL="800100" lvl="2" indent="0">
              <a:buNone/>
            </a:pPr>
            <a:r>
              <a:rPr lang="en-US" sz="2800" dirty="0"/>
              <a:t>∇ </a:t>
            </a:r>
            <a:r>
              <a:rPr lang="en-US" sz="2800" dirty="0" smtClean="0"/>
              <a:t>f(</a:t>
            </a:r>
            <a:r>
              <a:rPr lang="en-US" sz="2800" dirty="0" err="1" smtClean="0"/>
              <a:t>x,y</a:t>
            </a:r>
            <a:r>
              <a:rPr lang="en-US" sz="2800" dirty="0"/>
              <a:t>) </a:t>
            </a:r>
            <a:r>
              <a:rPr lang="en-US" sz="2800" dirty="0" smtClean="0"/>
              <a:t> = </a:t>
            </a:r>
            <a:r>
              <a:rPr lang="el-GR" sz="2800" dirty="0" smtClean="0"/>
              <a:t>λ</a:t>
            </a:r>
            <a:r>
              <a:rPr lang="en-US" sz="2800" dirty="0" smtClean="0"/>
              <a:t> ∇ g(</a:t>
            </a:r>
            <a:r>
              <a:rPr lang="en-US" sz="2800" dirty="0" err="1" smtClean="0"/>
              <a:t>x,y</a:t>
            </a:r>
            <a:r>
              <a:rPr lang="en-US" sz="2800" dirty="0" smtClean="0"/>
              <a:t>)</a:t>
            </a:r>
          </a:p>
          <a:p>
            <a:pPr marL="800100" lvl="2" indent="0">
              <a:buNone/>
            </a:pPr>
            <a:endParaRPr lang="en-US" sz="2800" dirty="0"/>
          </a:p>
          <a:p>
            <a:pPr marL="800100" lvl="2" indent="0">
              <a:buNone/>
            </a:pPr>
            <a:endParaRPr lang="en-US" sz="2800" dirty="0"/>
          </a:p>
          <a:p>
            <a:pPr marL="800100" lvl="2" indent="0">
              <a:buNone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45" t="8794" r="60446" b="34045"/>
          <a:stretch/>
        </p:blipFill>
        <p:spPr>
          <a:xfrm>
            <a:off x="5478435" y="1600200"/>
            <a:ext cx="3521130" cy="318788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7609947" y="2514600"/>
            <a:ext cx="304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609947" y="2667000"/>
            <a:ext cx="152400" cy="15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4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33240" y="1997450"/>
            <a:ext cx="8229600" cy="3159125"/>
          </a:xfrm>
        </p:spPr>
        <p:txBody>
          <a:bodyPr/>
          <a:lstStyle/>
          <a:p>
            <a:r>
              <a:rPr lang="en-US" altLang="en-US" sz="2000" dirty="0"/>
              <a:t>Introduce a Lagrange multiplier </a:t>
            </a:r>
            <a:r>
              <a:rPr lang="en-US" altLang="en-US" sz="2000" dirty="0">
                <a:sym typeface="Symbol" panose="05050102010706020507" pitchFamily="18" charset="2"/>
              </a:rPr>
              <a:t> for constraint </a:t>
            </a:r>
            <a:endParaRPr lang="en-US" altLang="en-US" sz="2000" dirty="0"/>
          </a:p>
          <a:p>
            <a:r>
              <a:rPr lang="en-US" altLang="en-US" sz="2000" dirty="0"/>
              <a:t>Construct the Lagrangian</a:t>
            </a:r>
          </a:p>
          <a:p>
            <a:endParaRPr lang="en-US" altLang="en-US" sz="2000" dirty="0"/>
          </a:p>
          <a:p>
            <a:endParaRPr lang="en-US" altLang="en-US" sz="2000" dirty="0" smtClean="0"/>
          </a:p>
          <a:p>
            <a:r>
              <a:rPr lang="en-US" altLang="en-US" sz="2000" dirty="0" smtClean="0"/>
              <a:t>Stationary points</a:t>
            </a:r>
            <a:endParaRPr lang="en-US" altLang="en-US" sz="2000" dirty="0"/>
          </a:p>
        </p:txBody>
      </p:sp>
      <p:graphicFrame>
        <p:nvGraphicFramePr>
          <p:cNvPr id="258052" name="Object 4"/>
          <p:cNvGraphicFramePr>
            <a:graphicFrameLocks noChangeAspect="1"/>
          </p:cNvGraphicFramePr>
          <p:nvPr>
            <p:extLst/>
          </p:nvPr>
        </p:nvGraphicFramePr>
        <p:xfrm>
          <a:off x="2443260" y="1491177"/>
          <a:ext cx="3276600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9" name="Equation" r:id="rId3" imgW="1688760" imgH="291960" progId="Equation.BREE4">
                  <p:embed/>
                </p:oleObj>
              </mc:Choice>
              <mc:Fallback>
                <p:oleObj name="Equation" r:id="rId3" imgW="1688760" imgH="291960" progId="Equation.BREE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260" y="1491177"/>
                        <a:ext cx="3276600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3" name="Object 5"/>
          <p:cNvGraphicFramePr>
            <a:graphicFrameLocks noChangeAspect="1"/>
          </p:cNvGraphicFramePr>
          <p:nvPr>
            <p:extLst/>
          </p:nvPr>
        </p:nvGraphicFramePr>
        <p:xfrm>
          <a:off x="469900" y="2844800"/>
          <a:ext cx="2986088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0" name="Equation" r:id="rId5" imgW="1625400" imgH="203040" progId="Equation.BREE4">
                  <p:embed/>
                </p:oleObj>
              </mc:Choice>
              <mc:Fallback>
                <p:oleObj name="Equation" r:id="rId5" imgW="1625400" imgH="203040" progId="Equation.BREE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" y="2844800"/>
                        <a:ext cx="2986088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4" name="Object 6"/>
          <p:cNvGraphicFramePr>
            <a:graphicFrameLocks noChangeAspect="1"/>
          </p:cNvGraphicFramePr>
          <p:nvPr>
            <p:extLst/>
          </p:nvPr>
        </p:nvGraphicFramePr>
        <p:xfrm>
          <a:off x="1229568" y="3805177"/>
          <a:ext cx="3505200" cy="244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1" name="Equation" r:id="rId7" imgW="2145960" imgH="1498320" progId="Equation.BREE4">
                  <p:embed/>
                </p:oleObj>
              </mc:Choice>
              <mc:Fallback>
                <p:oleObj name="Equation" r:id="rId7" imgW="2145960" imgH="1498320" progId="Equation.BREE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9568" y="3805177"/>
                        <a:ext cx="3505200" cy="2443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224560" y="3805177"/>
            <a:ext cx="2971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x</a:t>
            </a:r>
            <a:r>
              <a:rPr lang="en-US" dirty="0" smtClean="0">
                <a:solidFill>
                  <a:prstClr val="black"/>
                </a:solidFill>
              </a:rPr>
              <a:t> and y values remain same even if you take +</a:t>
            </a:r>
            <a:r>
              <a:rPr lang="en-US" altLang="en-US" dirty="0" smtClean="0">
                <a:solidFill>
                  <a:prstClr val="black"/>
                </a:solidFill>
                <a:sym typeface="Symbol" panose="05050102010706020507" pitchFamily="18" charset="2"/>
              </a:rPr>
              <a:t></a:t>
            </a:r>
            <a:r>
              <a:rPr lang="en-US" dirty="0" smtClean="0">
                <a:solidFill>
                  <a:prstClr val="black"/>
                </a:solidFill>
              </a:rPr>
              <a:t> or -</a:t>
            </a:r>
            <a:r>
              <a:rPr lang="en-US" altLang="en-US" dirty="0" smtClean="0">
                <a:solidFill>
                  <a:prstClr val="black"/>
                </a:solidFill>
                <a:sym typeface="Symbol" panose="05050102010706020507" pitchFamily="18" charset="2"/>
              </a:rPr>
              <a:t> for equality constraint</a:t>
            </a:r>
            <a:endParaRPr lang="en-US" dirty="0" smtClean="0">
              <a:solidFill>
                <a:prstClr val="black"/>
              </a:solidFill>
            </a:endParaRPr>
          </a:p>
          <a:p>
            <a:pPr algn="ctr"/>
            <a:endParaRPr lang="en-US" dirty="0" smtClean="0">
              <a:solidFill>
                <a:prstClr val="black"/>
              </a:solidFill>
            </a:endParaRPr>
          </a:p>
          <a:p>
            <a:pPr algn="ctr"/>
            <a:r>
              <a:rPr lang="en-US" dirty="0" smtClean="0">
                <a:solidFill>
                  <a:prstClr val="black"/>
                </a:solidFill>
              </a:rPr>
              <a:t>2 x = 6 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</a:rPr>
              <a:t>x = y = 3</a:t>
            </a:r>
          </a:p>
          <a:p>
            <a:pPr algn="ctr"/>
            <a:r>
              <a:rPr lang="en-US" altLang="en-US" dirty="0" smtClean="0">
                <a:solidFill>
                  <a:prstClr val="black"/>
                </a:solidFill>
                <a:sym typeface="Symbol" panose="05050102010706020507" pitchFamily="18" charset="2"/>
              </a:rPr>
              <a:t> = 3</a:t>
            </a:r>
            <a:endParaRPr lang="en-US" dirty="0" smtClean="0">
              <a:solidFill>
                <a:prstClr val="black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05000" y="2930621"/>
            <a:ext cx="152400" cy="163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--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51196" y="2872006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800" b="1" dirty="0">
                <a:solidFill>
                  <a:prstClr val="black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35776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965" y="381000"/>
            <a:ext cx="6614864" cy="850106"/>
          </a:xfrm>
        </p:spPr>
        <p:txBody>
          <a:bodyPr/>
          <a:lstStyle/>
          <a:p>
            <a:r>
              <a:rPr lang="en-US" b="1" dirty="0" err="1"/>
              <a:t>Karush</a:t>
            </a:r>
            <a:r>
              <a:rPr lang="en-US" b="1" dirty="0"/>
              <a:t>–Kuhn–Tucker </a:t>
            </a:r>
            <a:r>
              <a:rPr lang="en-US" b="1" dirty="0" smtClean="0"/>
              <a:t>(KKT) </a:t>
            </a:r>
            <a:r>
              <a:rPr lang="en-US" b="1" dirty="0"/>
              <a:t>theorem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KKT </a:t>
            </a:r>
            <a:r>
              <a:rPr lang="en-US" dirty="0"/>
              <a:t>approach to nonlinear programming </a:t>
            </a:r>
            <a:r>
              <a:rPr lang="en-US" dirty="0" smtClean="0"/>
              <a:t> (quadratic) generalizes </a:t>
            </a:r>
            <a:r>
              <a:rPr lang="en-US" dirty="0"/>
              <a:t>the method of </a:t>
            </a:r>
            <a:r>
              <a:rPr lang="en-US" dirty="0">
                <a:hlinkClick r:id="rId2" tooltip="Lagrange multipliers"/>
              </a:rPr>
              <a:t>Lagrange multipliers</a:t>
            </a:r>
            <a:r>
              <a:rPr lang="en-US" dirty="0"/>
              <a:t>, which allows only equality constraints. </a:t>
            </a:r>
            <a:endParaRPr lang="en-US" dirty="0" smtClean="0"/>
          </a:p>
          <a:p>
            <a:r>
              <a:rPr lang="en-US" dirty="0" smtClean="0"/>
              <a:t>KKT allows </a:t>
            </a:r>
            <a:r>
              <a:rPr lang="en-US" dirty="0"/>
              <a:t>inequality </a:t>
            </a:r>
            <a:r>
              <a:rPr lang="en-US" dirty="0" smtClean="0"/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150157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096482-7BE9-AE45-BF8D-539579E3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Karush</a:t>
            </a:r>
            <a:r>
              <a:rPr lang="en-IN" dirty="0"/>
              <a:t>-Kuhn-Tucker (KKT) conditions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C416F8-E7B0-ED42-8C76-6F96437AA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Start with</a:t>
            </a:r>
          </a:p>
          <a:p>
            <a:pPr marL="0" indent="0">
              <a:buNone/>
            </a:pPr>
            <a:r>
              <a:rPr lang="en-US" dirty="0" smtClean="0"/>
              <a:t> 	max f(x) subject 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Make the Lagrangian function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gradient and set to 0 – but other </a:t>
            </a:r>
            <a:r>
              <a:rPr lang="en-US" dirty="0" smtClean="0"/>
              <a:t>conditions </a:t>
            </a:r>
            <a:r>
              <a:rPr lang="en-US" dirty="0"/>
              <a:t>also.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21374DE-0F5B-3643-AB83-098B266FF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58"/>
          <a:stretch/>
        </p:blipFill>
        <p:spPr>
          <a:xfrm>
            <a:off x="1452008" y="2467619"/>
            <a:ext cx="6134894" cy="55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4C3C448-22CE-674E-9A2C-2084A1DE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490" y="4442128"/>
            <a:ext cx="5726363" cy="81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3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096482-7BE9-AE45-BF8D-539579E3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KKT conditions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C416F8-E7B0-ED42-8C76-6F96437AA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the Lagrangian function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Necessary conditions to have a minimum are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4C3C448-22CE-674E-9A2C-2084A1DE6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150" y="2335926"/>
            <a:ext cx="5726363" cy="818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6B093B3-DFB1-1646-AD4C-6EDF1720D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00" y="4001294"/>
            <a:ext cx="4327861" cy="252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80" name="Rectangle 4"/>
          <p:cNvSpPr>
            <a:spLocks noChangeArrowheads="1"/>
          </p:cNvSpPr>
          <p:nvPr/>
        </p:nvSpPr>
        <p:spPr bwMode="auto">
          <a:xfrm>
            <a:off x="-4482" y="324971"/>
            <a:ext cx="8382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prstClr val="black"/>
                </a:solidFill>
                <a:latin typeface="Calibri"/>
                <a:cs typeface="+mj-cs"/>
              </a:rPr>
              <a:t>Solving the Optimization Problem</a:t>
            </a:r>
          </a:p>
        </p:txBody>
      </p:sp>
      <p:sp>
        <p:nvSpPr>
          <p:cNvPr id="306181" name="Rectangle 5"/>
          <p:cNvSpPr>
            <a:spLocks noChangeArrowheads="1"/>
          </p:cNvSpPr>
          <p:nvPr/>
        </p:nvSpPr>
        <p:spPr bwMode="auto">
          <a:xfrm>
            <a:off x="190500" y="3174605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4F81BD"/>
              </a:buClr>
            </a:pPr>
            <a:endParaRPr lang="en-US" altLang="zh-CN" dirty="0">
              <a:solidFill>
                <a:prstClr val="black"/>
              </a:solidFill>
            </a:endParaRPr>
          </a:p>
          <a:p>
            <a:pPr>
              <a:buClr>
                <a:srgbClr val="4F81BD"/>
              </a:buClr>
            </a:pPr>
            <a:r>
              <a:rPr lang="en-US" altLang="zh-CN" sz="2000" b="1" dirty="0">
                <a:solidFill>
                  <a:prstClr val="black"/>
                </a:solidFill>
              </a:rPr>
              <a:t>Need to optimize a </a:t>
            </a:r>
            <a:r>
              <a:rPr lang="en-US" altLang="zh-CN" sz="2000" b="1" i="1" dirty="0">
                <a:solidFill>
                  <a:prstClr val="black"/>
                </a:solidFill>
              </a:rPr>
              <a:t>quadratic </a:t>
            </a:r>
            <a:r>
              <a:rPr lang="en-US" altLang="zh-CN" sz="2000" b="1" dirty="0">
                <a:solidFill>
                  <a:prstClr val="black"/>
                </a:solidFill>
              </a:rPr>
              <a:t>function subject to </a:t>
            </a:r>
            <a:r>
              <a:rPr lang="en-US" altLang="zh-CN" sz="2000" b="1" i="1" dirty="0">
                <a:solidFill>
                  <a:prstClr val="black"/>
                </a:solidFill>
              </a:rPr>
              <a:t>linear </a:t>
            </a:r>
            <a:r>
              <a:rPr lang="en-US" altLang="zh-CN" sz="2000" b="1" i="1" dirty="0" smtClean="0">
                <a:solidFill>
                  <a:prstClr val="black"/>
                </a:solidFill>
              </a:rPr>
              <a:t>inequality </a:t>
            </a:r>
            <a:r>
              <a:rPr lang="en-US" altLang="zh-CN" sz="2000" b="1" dirty="0" smtClean="0">
                <a:solidFill>
                  <a:prstClr val="black"/>
                </a:solidFill>
              </a:rPr>
              <a:t>constraints.</a:t>
            </a:r>
          </a:p>
          <a:p>
            <a:pPr>
              <a:buClr>
                <a:srgbClr val="4F81BD"/>
              </a:buClr>
            </a:pPr>
            <a:r>
              <a:rPr lang="en-US" altLang="zh-CN" sz="2000" b="1" dirty="0" smtClean="0">
                <a:solidFill>
                  <a:prstClr val="black"/>
                </a:solidFill>
              </a:rPr>
              <a:t>The </a:t>
            </a:r>
            <a:r>
              <a:rPr lang="en-US" altLang="zh-CN" sz="2000" b="1" dirty="0">
                <a:solidFill>
                  <a:prstClr val="black"/>
                </a:solidFill>
              </a:rPr>
              <a:t>solution involves constructing a </a:t>
            </a:r>
            <a:r>
              <a:rPr lang="en-US" altLang="zh-CN" sz="2000" b="1" i="1" dirty="0">
                <a:solidFill>
                  <a:prstClr val="black"/>
                </a:solidFill>
              </a:rPr>
              <a:t>dual problem </a:t>
            </a:r>
            <a:r>
              <a:rPr lang="en-US" altLang="zh-CN" sz="2000" b="1" dirty="0">
                <a:solidFill>
                  <a:prstClr val="black"/>
                </a:solidFill>
              </a:rPr>
              <a:t>where a </a:t>
            </a:r>
            <a:r>
              <a:rPr lang="en-US" altLang="zh-CN" sz="2000" b="1" i="1" dirty="0">
                <a:solidFill>
                  <a:prstClr val="black"/>
                </a:solidFill>
              </a:rPr>
              <a:t>Lagrange multiplier</a:t>
            </a:r>
            <a:r>
              <a:rPr lang="en-US" altLang="zh-CN" sz="2000" b="1" dirty="0">
                <a:solidFill>
                  <a:prstClr val="black"/>
                </a:solidFill>
              </a:rPr>
              <a:t> </a:t>
            </a:r>
            <a:r>
              <a:rPr lang="el-GR" altLang="en-US" sz="2000" b="1" i="1" dirty="0">
                <a:solidFill>
                  <a:prstClr val="black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2000" b="1" i="1" baseline="-25000" dirty="0" err="1">
                <a:solidFill>
                  <a:prstClr val="black"/>
                </a:solidFill>
                <a:cs typeface="Times New Roman" panose="02020603050405020304" pitchFamily="18" charset="0"/>
              </a:rPr>
              <a:t>i</a:t>
            </a:r>
            <a:r>
              <a:rPr lang="en-US" altLang="zh-CN" sz="2000" b="1" i="1" baseline="-250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is associated with every constraint in the </a:t>
            </a:r>
            <a:r>
              <a:rPr lang="en-US" altLang="zh-CN" sz="2000" b="1" dirty="0" smtClean="0">
                <a:solidFill>
                  <a:prstClr val="black"/>
                </a:solidFill>
                <a:cs typeface="Times New Roman" panose="02020603050405020304" pitchFamily="18" charset="0"/>
              </a:rPr>
              <a:t>primal problem</a:t>
            </a:r>
            <a:endParaRPr lang="en-US" altLang="zh-CN" sz="2000" b="1" dirty="0">
              <a:solidFill>
                <a:prstClr val="black"/>
              </a:solidFill>
            </a:endParaRPr>
          </a:p>
          <a:p>
            <a:pPr>
              <a:buClr>
                <a:srgbClr val="4F81BD"/>
              </a:buClr>
            </a:pPr>
            <a:endParaRPr lang="en-US" altLang="zh-CN" sz="2000" b="1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6"/>
              <p:cNvSpPr txBox="1">
                <a:spLocks noChangeArrowheads="1"/>
              </p:cNvSpPr>
              <p:nvPr/>
            </p:nvSpPr>
            <p:spPr bwMode="auto">
              <a:xfrm>
                <a:off x="591671" y="1636059"/>
                <a:ext cx="7772400" cy="1574405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Find </a:t>
                </a:r>
                <a:r>
                  <a:rPr lang="en-US" altLang="zh-CN" sz="28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and b such that</a:t>
                </a:r>
              </a:p>
              <a:p>
                <a:r>
                  <a:rPr lang="el-GR" altLang="en-US" sz="28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8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8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800" b="1" baseline="30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is minimized; </a:t>
                </a:r>
              </a:p>
              <a:p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and for all {(</a:t>
                </a:r>
                <a:r>
                  <a:rPr lang="en-US" altLang="zh-CN" sz="28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800" b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,</a:t>
                </a: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8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)}:  </a:t>
                </a: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8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(</a:t>
                </a:r>
                <a:r>
                  <a:rPr lang="en-US" altLang="zh-CN" sz="28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800" b="1" baseline="30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8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800" b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8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8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CN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mc:Choice>
        <mc:Fallback xmlns="">
          <p:sp>
            <p:nvSpPr>
              <p:cNvPr id="5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1671" y="1636059"/>
                <a:ext cx="7772400" cy="1574405"/>
              </a:xfrm>
              <a:prstGeom prst="rect">
                <a:avLst/>
              </a:prstGeom>
              <a:blipFill rotWithShape="0">
                <a:blip r:embed="rId2"/>
                <a:stretch>
                  <a:fillRect l="-1407" t="-3042" b="-8745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39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6181" name="Rectangle 5"/>
              <p:cNvSpPr>
                <a:spLocks noChangeArrowheads="1"/>
              </p:cNvSpPr>
              <p:nvPr/>
            </p:nvSpPr>
            <p:spPr bwMode="auto">
              <a:xfrm>
                <a:off x="228600" y="1447800"/>
                <a:ext cx="8229600" cy="5029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 algn="l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669925" indent="-325438" algn="l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022350" indent="-350838" algn="l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339850" indent="-315913" algn="l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1681163" indent="-339725" algn="l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1383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5955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0527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5099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Clr>
                    <a:srgbClr val="4F81BD"/>
                  </a:buClr>
                </a:pPr>
                <a:r>
                  <a:rPr lang="en-US" altLang="zh-CN" sz="2000" b="1" dirty="0" smtClean="0">
                    <a:solidFill>
                      <a:prstClr val="black"/>
                    </a:solidFill>
                  </a:rPr>
                  <a:t>The </a:t>
                </a:r>
                <a:r>
                  <a:rPr lang="en-US" altLang="zh-CN" sz="2000" b="1" dirty="0">
                    <a:solidFill>
                      <a:prstClr val="black"/>
                    </a:solidFill>
                  </a:rPr>
                  <a:t>solution involves constructing a </a:t>
                </a:r>
                <a:r>
                  <a:rPr lang="en-US" altLang="zh-CN" sz="2000" b="1" i="1" dirty="0">
                    <a:solidFill>
                      <a:prstClr val="black"/>
                    </a:solidFill>
                  </a:rPr>
                  <a:t>dual problem </a:t>
                </a:r>
                <a:r>
                  <a:rPr lang="en-US" altLang="zh-CN" sz="2000" b="1" dirty="0">
                    <a:solidFill>
                      <a:prstClr val="black"/>
                    </a:solidFill>
                  </a:rPr>
                  <a:t>where a </a:t>
                </a:r>
                <a:r>
                  <a:rPr lang="en-US" altLang="zh-CN" sz="2000" b="1" i="1" dirty="0">
                    <a:solidFill>
                      <a:prstClr val="black"/>
                    </a:solidFill>
                  </a:rPr>
                  <a:t>Lagrange multiplier</a:t>
                </a:r>
                <a:r>
                  <a:rPr lang="en-US" altLang="zh-CN" sz="2000" b="1" dirty="0">
                    <a:solidFill>
                      <a:prstClr val="black"/>
                    </a:solidFill>
                  </a:rPr>
                  <a:t> </a:t>
                </a:r>
                <a:r>
                  <a:rPr lang="el-GR" altLang="en-US" sz="2000" b="1" i="1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α</a:t>
                </a:r>
                <a:r>
                  <a:rPr lang="en-US" altLang="zh-CN" sz="2000" b="1" i="1" baseline="-25000" dirty="0" err="1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="1" i="1" baseline="-250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is associated with every constraint in the primary problem</a:t>
                </a:r>
                <a:r>
                  <a:rPr lang="en-US" altLang="zh-CN" sz="2000" b="1" dirty="0" smtClean="0">
                    <a:solidFill>
                      <a:prstClr val="black"/>
                    </a:solidFill>
                  </a:rPr>
                  <a:t>:</a:t>
                </a:r>
              </a:p>
              <a:p>
                <a:pPr>
                  <a:buClr>
                    <a:srgbClr val="4F81BD"/>
                  </a:buClr>
                </a:pPr>
                <a:endParaRPr lang="en-US" altLang="zh-CN" sz="2000" b="1" dirty="0">
                  <a:solidFill>
                    <a:prstClr val="black"/>
                  </a:solidFill>
                </a:endParaRPr>
              </a:p>
              <a:p>
                <a:pPr>
                  <a:buClr>
                    <a:srgbClr val="4F81BD"/>
                  </a:buClr>
                </a:pPr>
                <a:endParaRPr lang="en-US" altLang="zh-CN" sz="2000" b="1" dirty="0" smtClean="0">
                  <a:solidFill>
                    <a:prstClr val="black"/>
                  </a:solidFill>
                </a:endParaRPr>
              </a:p>
              <a:p>
                <a:pPr>
                  <a:buClr>
                    <a:srgbClr val="4F81BD"/>
                  </a:buClr>
                </a:pPr>
                <a:endParaRPr lang="en-US" altLang="zh-CN" sz="2000" b="1" dirty="0" smtClean="0">
                  <a:solidFill>
                    <a:prstClr val="black"/>
                  </a:solidFill>
                </a:endParaRPr>
              </a:p>
              <a:p>
                <a:pPr>
                  <a:buClr>
                    <a:srgbClr val="4F81BD"/>
                  </a:buClr>
                </a:pPr>
                <a:r>
                  <a:rPr lang="en-US" altLang="zh-CN" sz="2000" b="1" dirty="0" smtClean="0">
                    <a:solidFill>
                      <a:prstClr val="black"/>
                    </a:solidFill>
                  </a:rPr>
                  <a:t>Taking partial derivative with respect to w </a:t>
                </a:r>
                <a14:m>
                  <m:oMath xmlns:m="http://schemas.openxmlformats.org/officeDocument/2006/math">
                    <m:r>
                      <a:rPr lang="en-US" altLang="zh-CN" sz="2000" b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altLang="zh-CN" sz="2000" b="1" dirty="0" smtClean="0">
                    <a:solidFill>
                      <a:prstClr val="black"/>
                    </a:solidFill>
                  </a:rPr>
                  <a:t> = 0</a:t>
                </a:r>
              </a:p>
              <a:p>
                <a:pPr lvl="1">
                  <a:buClr>
                    <a:srgbClr val="C0504D"/>
                  </a:buClr>
                </a:pPr>
                <a:r>
                  <a:rPr lang="en-US" altLang="zh-CN" sz="2000" dirty="0" smtClean="0">
                    <a:solidFill>
                      <a:prstClr val="black"/>
                    </a:solidFill>
                  </a:rPr>
                  <a:t>w</a:t>
                </a:r>
                <a:r>
                  <a:rPr lang="en-US" altLang="zh-CN" sz="20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- </a:t>
                </a:r>
                <a:r>
                  <a:rPr lang="el-GR" alt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000" i="1" baseline="-250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000" i="1" baseline="-25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000" b="1" baseline="-25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= 0</a:t>
                </a:r>
              </a:p>
              <a:p>
                <a:pPr lvl="1">
                  <a:buClr>
                    <a:srgbClr val="C0504D"/>
                  </a:buClr>
                </a:pPr>
                <a:r>
                  <a:rPr lang="en-US" altLang="zh-CN" sz="2000" dirty="0">
                    <a:solidFill>
                      <a:prstClr val="black"/>
                    </a:solidFill>
                  </a:rPr>
                  <a:t>w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 </a:t>
                </a:r>
                <a:r>
                  <a:rPr lang="en-US" altLang="zh-CN" sz="20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= </a:t>
                </a:r>
                <a:r>
                  <a:rPr lang="el-GR" altLang="en-US" sz="2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000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000" i="1" baseline="-250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0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000" b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endParaRPr lang="en-US" altLang="zh-CN" sz="2000" b="1" dirty="0" smtClean="0">
                  <a:solidFill>
                    <a:prstClr val="black"/>
                  </a:solidFill>
                  <a:latin typeface="Times New Roman" panose="02020603050405020304" pitchFamily="18" charset="0"/>
                </a:endParaRPr>
              </a:p>
              <a:p>
                <a:pPr>
                  <a:buClr>
                    <a:srgbClr val="4F81BD"/>
                  </a:buClr>
                </a:pPr>
                <a:r>
                  <a:rPr lang="en-US" altLang="zh-CN" sz="2000" b="1" dirty="0" smtClean="0">
                    <a:solidFill>
                      <a:prstClr val="black"/>
                    </a:solidFill>
                  </a:rPr>
                  <a:t>Taking </a:t>
                </a:r>
                <a:r>
                  <a:rPr lang="en-US" altLang="zh-CN" sz="2000" b="1" dirty="0">
                    <a:solidFill>
                      <a:prstClr val="black"/>
                    </a:solidFill>
                  </a:rPr>
                  <a:t>partial derivative with respect </a:t>
                </a:r>
                <a:r>
                  <a:rPr lang="en-US" altLang="zh-CN" sz="2000" b="1" dirty="0" smtClean="0">
                    <a:solidFill>
                      <a:prstClr val="black"/>
                    </a:solidFill>
                  </a:rPr>
                  <a:t>to b,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den>
                    </m:f>
                  </m:oMath>
                </a14:m>
                <a:r>
                  <a:rPr lang="en-US" altLang="zh-CN" sz="2000" b="1" dirty="0">
                    <a:solidFill>
                      <a:prstClr val="black"/>
                    </a:solidFill>
                  </a:rPr>
                  <a:t> = 0</a:t>
                </a:r>
              </a:p>
              <a:p>
                <a:pPr lvl="1">
                  <a:buClr>
                    <a:srgbClr val="C0504D"/>
                  </a:buClr>
                </a:pPr>
                <a:r>
                  <a:rPr lang="en-US" altLang="zh-CN" sz="2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- </a:t>
                </a:r>
                <a:r>
                  <a:rPr lang="el-GR" alt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Σ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000" baseline="-250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000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= 0</a:t>
                </a:r>
              </a:p>
              <a:p>
                <a:pPr lvl="1">
                  <a:buClr>
                    <a:srgbClr val="C0504D"/>
                  </a:buClr>
                </a:pPr>
                <a:r>
                  <a:rPr lang="el-GR" altLang="en-US" sz="2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Σ</a:t>
                </a:r>
                <a:r>
                  <a:rPr lang="en-US" altLang="zh-CN" sz="2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000" baseline="-250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000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= 0</a:t>
                </a:r>
              </a:p>
              <a:p>
                <a:pPr lvl="1">
                  <a:buClr>
                    <a:srgbClr val="C0504D"/>
                  </a:buClr>
                </a:pPr>
                <a:endParaRPr lang="en-US" altLang="zh-CN" sz="2000" dirty="0">
                  <a:solidFill>
                    <a:prstClr val="black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618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447800"/>
                <a:ext cx="8229600" cy="5029200"/>
              </a:xfrm>
              <a:prstGeom prst="rect">
                <a:avLst/>
              </a:prstGeom>
              <a:blipFill rotWithShape="0">
                <a:blip r:embed="rId2"/>
                <a:stretch>
                  <a:fillRect l="-74" t="-606" r="-5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7"/>
              <p:cNvSpPr txBox="1">
                <a:spLocks noChangeArrowheads="1"/>
              </p:cNvSpPr>
              <p:nvPr/>
            </p:nvSpPr>
            <p:spPr bwMode="auto">
              <a:xfrm>
                <a:off x="1295400" y="2667000"/>
                <a:ext cx="5638800" cy="624082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L(w, b,</a:t>
                </a:r>
                <a:r>
                  <a:rPr lang="el-GR" alt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4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400" b="1" baseline="30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- </a:t>
                </a:r>
                <a:r>
                  <a:rPr lang="el-GR" alt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 err="1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baseline="-25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[</a:t>
                </a:r>
                <a:r>
                  <a:rPr lang="en-US" altLang="zh-CN" sz="2400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400" b="1" baseline="30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 -1]</a:t>
                </a:r>
                <a:endParaRPr lang="en-US" altLang="zh-CN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5400" y="2667000"/>
                <a:ext cx="5638800" cy="624082"/>
              </a:xfrm>
              <a:prstGeom prst="rect">
                <a:avLst/>
              </a:prstGeom>
              <a:blipFill rotWithShape="0">
                <a:blip r:embed="rId3"/>
                <a:stretch>
                  <a:fillRect l="-1507" b="-5660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4482" y="324971"/>
            <a:ext cx="8382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prstClr val="black"/>
                </a:solidFill>
                <a:latin typeface="Calibri"/>
                <a:cs typeface="+mj-cs"/>
              </a:rPr>
              <a:t>Solving the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120438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80" name="Rectangle 4"/>
          <p:cNvSpPr>
            <a:spLocks noChangeArrowheads="1"/>
          </p:cNvSpPr>
          <p:nvPr/>
        </p:nvSpPr>
        <p:spPr bwMode="auto">
          <a:xfrm>
            <a:off x="0" y="606368"/>
            <a:ext cx="8534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prstClr val="black"/>
                </a:solidFill>
                <a:latin typeface="Calibri"/>
                <a:cs typeface="+mj-cs"/>
              </a:rPr>
              <a:t>Solving the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6181" name="Rectangle 5"/>
              <p:cNvSpPr>
                <a:spLocks noChangeArrowheads="1"/>
              </p:cNvSpPr>
              <p:nvPr/>
            </p:nvSpPr>
            <p:spPr bwMode="auto">
              <a:xfrm>
                <a:off x="-152400" y="1295400"/>
                <a:ext cx="9372600" cy="5029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 algn="l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669925" indent="-325438" algn="l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022350" indent="-350838" algn="l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339850" indent="-315913" algn="l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1681163" indent="-339725" algn="l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1383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5955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0527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5099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buClr>
                    <a:srgbClr val="4F81BD"/>
                  </a:buClr>
                </a:pPr>
                <a:endParaRPr lang="en-US" altLang="zh-CN" sz="2000" b="1" dirty="0" smtClean="0">
                  <a:solidFill>
                    <a:prstClr val="black"/>
                  </a:solidFill>
                </a:endParaRPr>
              </a:p>
              <a:p>
                <a:pPr lvl="1">
                  <a:buClr>
                    <a:srgbClr val="C0504D"/>
                  </a:buClr>
                </a:pPr>
                <a:endParaRPr lang="en-US" altLang="zh-CN" sz="2000" dirty="0" smtClean="0">
                  <a:solidFill>
                    <a:prstClr val="black"/>
                  </a:solidFill>
                </a:endParaRPr>
              </a:p>
              <a:p>
                <a:pPr lvl="1">
                  <a:buClr>
                    <a:srgbClr val="C0504D"/>
                  </a:buClr>
                </a:pPr>
                <a:endParaRPr lang="en-US" altLang="zh-CN" sz="2400" dirty="0" smtClean="0">
                  <a:solidFill>
                    <a:prstClr val="black"/>
                  </a:solidFill>
                </a:endParaRPr>
              </a:p>
              <a:p>
                <a:pPr lvl="1">
                  <a:buClr>
                    <a:srgbClr val="C0504D"/>
                  </a:buClr>
                </a:pPr>
                <a:r>
                  <a:rPr lang="en-US" altLang="zh-CN" sz="2000" dirty="0" smtClean="0">
                    <a:solidFill>
                      <a:prstClr val="black"/>
                    </a:solidFill>
                  </a:rPr>
                  <a:t>Expanding above equation</a:t>
                </a:r>
                <a:r>
                  <a:rPr lang="en-US" altLang="zh-CN" sz="2400" dirty="0" smtClean="0">
                    <a:solidFill>
                      <a:prstClr val="black"/>
                    </a:solidFill>
                  </a:rPr>
                  <a:t>:</a:t>
                </a:r>
              </a:p>
              <a:p>
                <a:pPr marL="344487" lvl="1" indent="0">
                  <a:buClr>
                    <a:srgbClr val="C0504D"/>
                  </a:buClr>
                  <a:buFont typeface="Wingdings" panose="05000000000000000000" pitchFamily="2" charset="2"/>
                  <a:buNone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L(w, b,</a:t>
                </a:r>
                <a:r>
                  <a:rPr lang="el-GR" alt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i="1" baseline="-250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||w||</a:t>
                </a:r>
                <a:r>
                  <a:rPr lang="en-US" altLang="zh-CN" sz="2400" b="1" baseline="30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- </a:t>
                </a:r>
                <a:r>
                  <a:rPr lang="el-GR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w . x</a:t>
                </a:r>
                <a:r>
                  <a:rPr lang="en-US" altLang="zh-CN" sz="2400" b="1" baseline="-25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-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+ </a:t>
                </a:r>
                <a:r>
                  <a:rPr lang="el-GR" alt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endParaRPr lang="en-US" altLang="zh-CN" sz="2400" i="1" baseline="-250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Clr>
                    <a:srgbClr val="C0504D"/>
                  </a:buClr>
                  <a:buFont typeface="Wingdings" panose="05000000000000000000" pitchFamily="2" charset="2"/>
                  <a:buNone/>
                </a:pPr>
                <a:endParaRPr lang="en-US" altLang="zh-CN" sz="2400" i="1" baseline="-25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Clr>
                    <a:srgbClr val="C0504D"/>
                  </a:buClr>
                </a:pPr>
                <a:r>
                  <a:rPr lang="en-US" altLang="zh-CN" sz="2000" dirty="0" smtClean="0">
                    <a:solidFill>
                      <a:prstClr val="black"/>
                    </a:solidFill>
                  </a:rPr>
                  <a:t>Substituting w</a:t>
                </a:r>
                <a:r>
                  <a:rPr lang="en-US" altLang="zh-CN" sz="20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 = </a:t>
                </a:r>
                <a:r>
                  <a:rPr lang="el-GR" altLang="en-US" sz="2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000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0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0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000" b="1" baseline="-25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  </a:t>
                </a:r>
                <a:r>
                  <a:rPr lang="en-US" altLang="zh-CN" sz="2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and </a:t>
                </a:r>
                <a:r>
                  <a:rPr lang="el-GR" alt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Σ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000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000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= </a:t>
                </a:r>
                <a:r>
                  <a:rPr lang="en-US" altLang="zh-CN" sz="2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0 in above equation</a:t>
                </a:r>
              </a:p>
              <a:p>
                <a:pPr marL="344487" lvl="1" indent="0">
                  <a:buClr>
                    <a:srgbClr val="C0504D"/>
                  </a:buClr>
                  <a:buFont typeface="Wingdings" panose="05000000000000000000" pitchFamily="2" charset="2"/>
                  <a:buNone/>
                </a:pP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L(w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, b,</a:t>
                </a:r>
                <a:r>
                  <a:rPr lang="el-GR" alt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l-GR" altLang="en-US" sz="2400" i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2400" i="1" baseline="-2500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i</m:t>
                        </m:r>
                      </m:e>
                    </m:nary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l-GR" altLang="en-US" sz="2400" i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altLang="en-US" sz="2400" i="1" baseline="-25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i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j</m:t>
                        </m:r>
                      </m:e>
                    </m:nary>
                  </m:oMath>
                </a14:m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 - </a:t>
                </a:r>
                <a:r>
                  <a:rPr lang="en-US" altLang="zh-CN" sz="2400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l-GR" altLang="en-US" sz="2400" i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2400" i="1" baseline="-2500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i</m:t>
                        </m:r>
                      </m:e>
                    </m:nary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l-GR" altLang="en-US" sz="2400" i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altLang="en-US" sz="2400" i="1" baseline="-25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i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j</m:t>
                        </m:r>
                      </m:e>
                    </m:nary>
                  </m:oMath>
                </a14:m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 +</a:t>
                </a:r>
                <a:r>
                  <a:rPr lang="el-GR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endParaRPr lang="en-US" altLang="zh-CN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Clr>
                    <a:srgbClr val="C0504D"/>
                  </a:buClr>
                  <a:buFont typeface="Wingdings" panose="05000000000000000000" pitchFamily="2" charset="2"/>
                  <a:buNone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L(w, b,</a:t>
                </a:r>
                <a:r>
                  <a:rPr lang="el-GR" alt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l-GR" altLang="en-US" sz="2400" i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i="1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2400" i="1" baseline="-2500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i</m:t>
                        </m:r>
                      </m:e>
                    </m:nary>
                  </m:oMath>
                </a14:m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l-GR" altLang="en-US" sz="2400" i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altLang="en-US" sz="2400" i="1" baseline="-25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i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1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solidFill>
                              <a:prstClr val="black"/>
                            </a:solidFill>
                            <a:latin typeface="Times New Roman" panose="02020603050405020304" pitchFamily="18" charset="0"/>
                          </a:rPr>
                          <m:t>j</m:t>
                        </m:r>
                      </m:e>
                    </m:nary>
                  </m:oMath>
                </a14:m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</a:t>
                </a:r>
              </a:p>
              <a:p>
                <a:pPr marL="344487" lvl="1" indent="0">
                  <a:buClr>
                    <a:srgbClr val="C0504D"/>
                  </a:buClr>
                  <a:buFont typeface="Wingdings" panose="05000000000000000000" pitchFamily="2" charset="2"/>
                  <a:buNone/>
                </a:pP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L(w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, b,</a:t>
                </a:r>
                <a:r>
                  <a:rPr lang="el-GR" alt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(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l-GR" altLang="en-US" sz="2400" i="1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α</m:t>
                            </m:r>
                            <m:r>
                              <m:rPr>
                                <m:nor/>
                              </m:rPr>
                              <a:rPr lang="en-US" altLang="zh-CN" sz="2400" i="1" baseline="-25000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l-GR" altLang="en-US" sz="2400" i="1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l-GR" altLang="en-US" sz="2400" i="1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α</m:t>
                            </m:r>
                            <m:r>
                              <m:rPr>
                                <m:nor/>
                              </m:rPr>
                              <a:rPr lang="en-US" altLang="en-US" sz="2400" i="1" baseline="-25000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400" i="1" baseline="-25000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i="1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zh-CN" sz="2400" i="1" baseline="-2500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i="1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zh-CN" sz="2400" b="1" baseline="-25000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zh-CN" sz="2400" b="1" baseline="-25000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</a:rPr>
                              <m:t> . 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zh-CN" sz="2400" b="1" baseline="-25000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400" b="1" baseline="-25000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solidFill>
                                  <a:prstClr val="black"/>
                                </a:solidFill>
                                <a:latin typeface="Times New Roman" panose="02020603050405020304" pitchFamily="18" charset="0"/>
                              </a:rPr>
                              <m:t>  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618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52400" y="1295400"/>
                <a:ext cx="9372600" cy="50292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183" name="Text Box 7"/>
              <p:cNvSpPr txBox="1">
                <a:spLocks noChangeArrowheads="1"/>
              </p:cNvSpPr>
              <p:nvPr/>
            </p:nvSpPr>
            <p:spPr bwMode="auto">
              <a:xfrm>
                <a:off x="1524000" y="1600200"/>
                <a:ext cx="5638800" cy="624082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L(w, b,</a:t>
                </a:r>
                <a:r>
                  <a:rPr lang="el-GR" alt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4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400" b="1" baseline="30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- </a:t>
                </a:r>
                <a:r>
                  <a:rPr lang="el-GR" alt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 err="1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baseline="-25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[</a:t>
                </a:r>
                <a:r>
                  <a:rPr lang="en-US" altLang="zh-CN" sz="2400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(</a:t>
                </a:r>
                <a:r>
                  <a:rPr lang="en-US" altLang="zh-CN" sz="24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w </a:t>
                </a:r>
                <a:r>
                  <a:rPr lang="en-US" altLang="zh-CN" sz="32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.</a:t>
                </a:r>
                <a:r>
                  <a:rPr lang="en-US" altLang="zh-CN" sz="24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x</a:t>
                </a:r>
                <a:r>
                  <a:rPr lang="en-US" altLang="zh-CN" sz="2400" b="1" baseline="-25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 -1]</a:t>
                </a:r>
                <a:endParaRPr lang="en-US" altLang="zh-CN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618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1600200"/>
                <a:ext cx="5638800" cy="624082"/>
              </a:xfrm>
              <a:prstGeom prst="rect">
                <a:avLst/>
              </a:prstGeom>
              <a:blipFill rotWithShape="0">
                <a:blip r:embed="rId3"/>
                <a:stretch>
                  <a:fillRect l="-1399" t="-13208" b="-18868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33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2400" y="1450229"/>
            <a:ext cx="3810000" cy="475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KKT conditions : </a:t>
            </a:r>
          </a:p>
          <a:p>
            <a:r>
              <a:rPr lang="el-GR" alt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[</a:t>
            </a:r>
            <a:r>
              <a:rPr lang="en-US" altLang="zh-CN" sz="2000" err="1">
                <a:solidFill>
                  <a:prstClr val="black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000" baseline="-25000" err="1">
                <a:solidFill>
                  <a:prstClr val="black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smtClean="0">
                <a:solidFill>
                  <a:prstClr val="black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b="1" smtClean="0">
                <a:solidFill>
                  <a:prstClr val="black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sz="2000" b="1" baseline="30000" smtClean="0">
                <a:solidFill>
                  <a:prstClr val="black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000" b="1" smtClean="0">
                <a:solidFill>
                  <a:prstClr val="black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000" b="1" baseline="-25000" smtClean="0">
                <a:solidFill>
                  <a:prstClr val="black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b="1" smtClean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+ b) -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1]=0</a:t>
            </a:r>
          </a:p>
          <a:p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For this condition to be satisfied 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either </a:t>
            </a:r>
            <a:r>
              <a:rPr lang="el-GR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=0 and </a:t>
            </a:r>
            <a:r>
              <a:rPr lang="en-US" altLang="zh-CN" sz="2000" err="1">
                <a:solidFill>
                  <a:prstClr val="black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000" baseline="-25000" err="1">
                <a:solidFill>
                  <a:prstClr val="black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smtClean="0">
                <a:solidFill>
                  <a:prstClr val="black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b="1" smtClean="0">
                <a:solidFill>
                  <a:prstClr val="black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sz="2000" b="1" baseline="30000" smtClean="0">
                <a:solidFill>
                  <a:prstClr val="black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000" b="1" smtClean="0">
                <a:solidFill>
                  <a:prstClr val="black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000" b="1" baseline="-25000" smtClean="0">
                <a:solidFill>
                  <a:prstClr val="black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b="1" smtClean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+ b)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-1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 0</a:t>
            </a:r>
            <a:r>
              <a:rPr lang="en-US" altLang="zh-CN" sz="2000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OR</a:t>
            </a:r>
          </a:p>
          <a:p>
            <a:r>
              <a:rPr lang="en-US" altLang="zh-CN" sz="2000" err="1" smtClean="0">
                <a:solidFill>
                  <a:prstClr val="black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000" baseline="-25000" err="1" smtClean="0">
                <a:solidFill>
                  <a:prstClr val="black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smtClean="0">
                <a:solidFill>
                  <a:prstClr val="black"/>
                </a:solidFill>
                <a:latin typeface="Times New Roman" panose="02020603050405020304" pitchFamily="18" charset="0"/>
              </a:rPr>
              <a:t> (</a:t>
            </a:r>
            <a:r>
              <a:rPr lang="en-US" altLang="zh-CN" sz="2000" b="1" smtClean="0">
                <a:solidFill>
                  <a:prstClr val="black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sz="2000" b="1" baseline="30000" smtClean="0">
                <a:solidFill>
                  <a:prstClr val="black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000" b="1" smtClean="0">
                <a:solidFill>
                  <a:prstClr val="black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000" b="1" baseline="-25000" smtClean="0">
                <a:solidFill>
                  <a:prstClr val="black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b="1" smtClean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+ b) -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1=0</a:t>
            </a:r>
            <a:r>
              <a:rPr lang="en-US" altLang="zh-CN" sz="2000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and</a:t>
            </a:r>
            <a:r>
              <a:rPr lang="en-US" altLang="zh-CN" sz="2000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 </a:t>
            </a:r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0 </a:t>
            </a:r>
            <a:endParaRPr lang="en-US" altLang="zh-CN" sz="2000" baseline="-250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For support vectors:</a:t>
            </a:r>
          </a:p>
          <a:p>
            <a:r>
              <a:rPr lang="en-US" altLang="zh-CN" sz="2000" err="1" smtClean="0">
                <a:solidFill>
                  <a:prstClr val="black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000" baseline="-25000" err="1" smtClean="0">
                <a:solidFill>
                  <a:prstClr val="black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smtClean="0">
                <a:solidFill>
                  <a:prstClr val="black"/>
                </a:solidFill>
                <a:latin typeface="Times New Roman" panose="02020603050405020304" pitchFamily="18" charset="0"/>
              </a:rPr>
              <a:t> (</a:t>
            </a:r>
            <a:r>
              <a:rPr lang="en-US" altLang="zh-CN" sz="2000" b="1" smtClean="0">
                <a:solidFill>
                  <a:prstClr val="black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sz="2000" b="1" baseline="30000" smtClean="0">
                <a:solidFill>
                  <a:prstClr val="black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000" b="1" smtClean="0">
                <a:solidFill>
                  <a:prstClr val="black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000" b="1" baseline="-25000" smtClean="0">
                <a:solidFill>
                  <a:prstClr val="black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b="1" smtClean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+ b) -1=0</a:t>
            </a:r>
            <a:r>
              <a:rPr lang="en-US" altLang="zh-CN" sz="200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baseline="-250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i="1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For 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all points other than support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vectors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:</a:t>
            </a:r>
          </a:p>
          <a:p>
            <a:r>
              <a:rPr lang="el-GR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 =0</a:t>
            </a:r>
          </a:p>
          <a:p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212" y="1417638"/>
            <a:ext cx="4854716" cy="2773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7"/>
              <p:cNvSpPr txBox="1">
                <a:spLocks noChangeArrowheads="1"/>
              </p:cNvSpPr>
              <p:nvPr/>
            </p:nvSpPr>
            <p:spPr bwMode="auto">
              <a:xfrm>
                <a:off x="3332346" y="5021960"/>
                <a:ext cx="5638800" cy="624082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L(w, b,</a:t>
                </a:r>
                <a:r>
                  <a:rPr lang="el-GR" alt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4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400" b="1" baseline="30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- </a:t>
                </a:r>
                <a:r>
                  <a:rPr lang="el-GR" alt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 err="1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baseline="-25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[</a:t>
                </a:r>
                <a:r>
                  <a:rPr lang="en-US" altLang="zh-CN" sz="2400" i="1" dirty="0" err="1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 err="1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(</a:t>
                </a:r>
                <a:r>
                  <a:rPr lang="en-US" altLang="zh-CN" sz="2400" b="1" dirty="0" err="1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400" b="1" baseline="30000" dirty="0" err="1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400" b="1" dirty="0" err="1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="1" baseline="-25000" dirty="0" err="1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 -1]</a:t>
                </a:r>
                <a:endParaRPr lang="en-US" altLang="zh-CN" sz="24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2346" y="5021960"/>
                <a:ext cx="5638800" cy="624082"/>
              </a:xfrm>
              <a:prstGeom prst="rect">
                <a:avLst/>
              </a:prstGeom>
              <a:blipFill rotWithShape="0">
                <a:blip r:embed="rId3"/>
                <a:stretch>
                  <a:fillRect l="-1507" b="-6604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61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2109787"/>
            <a:ext cx="4857750" cy="2638425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4482" y="324971"/>
            <a:ext cx="8382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prstClr val="black"/>
                </a:solidFill>
                <a:latin typeface="Calibri"/>
                <a:cs typeface="+mj-cs"/>
              </a:rPr>
              <a:t>Solving the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425714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04" name="Text Box 12"/>
          <p:cNvSpPr txBox="1">
            <a:spLocks noChangeArrowheads="1"/>
          </p:cNvSpPr>
          <p:nvPr/>
        </p:nvSpPr>
        <p:spPr bwMode="auto">
          <a:xfrm>
            <a:off x="518430" y="2942845"/>
            <a:ext cx="1905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 dirty="0">
                <a:solidFill>
                  <a:prstClr val="black"/>
                </a:solidFill>
                <a:latin typeface="Tahoma" panose="020B0604030504040204" pitchFamily="34" charset="0"/>
              </a:rPr>
              <a:t>denotes +1</a:t>
            </a:r>
          </a:p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 dirty="0">
                <a:solidFill>
                  <a:prstClr val="black"/>
                </a:solidFill>
                <a:latin typeface="Tahoma" panose="020B0604030504040204" pitchFamily="34" charset="0"/>
              </a:rPr>
              <a:t>denotes -1</a:t>
            </a:r>
          </a:p>
        </p:txBody>
      </p:sp>
      <p:sp>
        <p:nvSpPr>
          <p:cNvPr id="238605" name="Oval 13"/>
          <p:cNvSpPr>
            <a:spLocks noChangeAspect="1" noChangeArrowheads="1"/>
          </p:cNvSpPr>
          <p:nvPr/>
        </p:nvSpPr>
        <p:spPr bwMode="auto">
          <a:xfrm rot="4777107">
            <a:off x="429358" y="3093512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06" name="Oval 14"/>
          <p:cNvSpPr>
            <a:spLocks noChangeAspect="1" noChangeArrowheads="1"/>
          </p:cNvSpPr>
          <p:nvPr/>
        </p:nvSpPr>
        <p:spPr bwMode="auto">
          <a:xfrm rot="5895381">
            <a:off x="388214" y="3616695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07" name="Line 15"/>
          <p:cNvSpPr>
            <a:spLocks noChangeShapeType="1"/>
          </p:cNvSpPr>
          <p:nvPr/>
        </p:nvSpPr>
        <p:spPr bwMode="auto">
          <a:xfrm>
            <a:off x="2420471" y="2142484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08" name="Line 16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09" name="Oval 17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10" name="Oval 18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11" name="Oval 19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12" name="Oval 20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13" name="Oval 21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14" name="Oval 22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15" name="Oval 23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16" name="Oval 24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17" name="Oval 25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18" name="Oval 26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19" name="Oval 27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20" name="Oval 28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21" name="Oval 29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22" name="Oval 30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23" name="Oval 31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24" name="Oval 32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25" name="Oval 33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26" name="Oval 34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27" name="Oval 35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28" name="Oval 36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29" name="Oval 37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30" name="Oval 38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31" name="Oval 39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32" name="Oval 40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33" name="Oval 41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34" name="Oval 42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35" name="Oval 43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36" name="Oval 44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37" name="Oval 45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38" name="Oval 46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39" name="Oval 47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40" name="Oval 48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41" name="Oval 49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42" name="Oval 50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43" name="Text Box 51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 b="1" i="1">
                <a:solidFill>
                  <a:prstClr val="black"/>
                </a:solidFill>
                <a:latin typeface="Tahoma" panose="020B0604030504040204" pitchFamily="34" charset="0"/>
              </a:rPr>
              <a:t>f</a:t>
            </a:r>
            <a:r>
              <a:rPr lang="en-US" altLang="zh-CN" sz="2000" i="1">
                <a:solidFill>
                  <a:prstClr val="black"/>
                </a:solidFill>
                <a:latin typeface="Tahoma" panose="020B0604030504040204" pitchFamily="34" charset="0"/>
              </a:rPr>
              <a:t>(</a:t>
            </a:r>
            <a:r>
              <a:rPr lang="en-US" altLang="zh-CN" sz="2000" b="1" i="1">
                <a:solidFill>
                  <a:prstClr val="black"/>
                </a:solidFill>
                <a:latin typeface="Tahoma" panose="020B0604030504040204" pitchFamily="34" charset="0"/>
              </a:rPr>
              <a:t>x</a:t>
            </a:r>
            <a:r>
              <a:rPr lang="en-US" altLang="zh-CN" sz="2000" i="1">
                <a:solidFill>
                  <a:prstClr val="black"/>
                </a:solidFill>
                <a:latin typeface="Tahoma" panose="020B0604030504040204" pitchFamily="34" charset="0"/>
              </a:rPr>
              <a:t>,</a:t>
            </a:r>
            <a:r>
              <a:rPr lang="en-US" altLang="zh-CN" sz="2000" b="1" i="1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i="1">
                <a:solidFill>
                  <a:srgbClr val="00CC00"/>
                </a:solidFill>
                <a:latin typeface="Tahoma" panose="020B0604030504040204" pitchFamily="34" charset="0"/>
              </a:rPr>
              <a:t>,b</a:t>
            </a:r>
            <a:r>
              <a:rPr lang="en-US" altLang="zh-CN" sz="2000" i="1">
                <a:solidFill>
                  <a:prstClr val="black"/>
                </a:solidFill>
                <a:latin typeface="Tahoma" panose="020B0604030504040204" pitchFamily="34" charset="0"/>
              </a:rPr>
              <a:t>) = sign(</a:t>
            </a:r>
            <a:r>
              <a:rPr lang="en-US" altLang="zh-CN" sz="2000" b="1" i="1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b="1" i="1">
                <a:solidFill>
                  <a:prstClr val="black"/>
                </a:solidFill>
                <a:latin typeface="Tahoma" panose="020B0604030504040204" pitchFamily="34" charset="0"/>
              </a:rPr>
              <a:t> x</a:t>
            </a:r>
            <a:r>
              <a:rPr lang="en-US" altLang="zh-CN" sz="2000" i="1">
                <a:solidFill>
                  <a:srgbClr val="00CC00"/>
                </a:solidFill>
                <a:latin typeface="Tahoma" panose="020B0604030504040204" pitchFamily="34" charset="0"/>
              </a:rPr>
              <a:t> +</a:t>
            </a:r>
            <a:r>
              <a:rPr lang="en-US" altLang="zh-CN" sz="2000" i="1">
                <a:solidFill>
                  <a:prstClr val="black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i="1">
                <a:solidFill>
                  <a:srgbClr val="00CC00"/>
                </a:solidFill>
                <a:latin typeface="Tahoma" panose="020B0604030504040204" pitchFamily="34" charset="0"/>
              </a:rPr>
              <a:t>b</a:t>
            </a:r>
            <a:r>
              <a:rPr lang="en-US" altLang="zh-CN" sz="2000" i="1">
                <a:solidFill>
                  <a:prstClr val="black"/>
                </a:solidFill>
                <a:latin typeface="Tahoma" panose="020B0604030504040204" pitchFamily="34" charset="0"/>
              </a:rPr>
              <a:t>)</a:t>
            </a:r>
          </a:p>
        </p:txBody>
      </p:sp>
      <p:sp>
        <p:nvSpPr>
          <p:cNvPr id="238644" name="Line 52"/>
          <p:cNvSpPr>
            <a:spLocks noChangeShapeType="1"/>
          </p:cNvSpPr>
          <p:nvPr/>
        </p:nvSpPr>
        <p:spPr bwMode="auto">
          <a:xfrm flipV="1">
            <a:off x="2286000" y="2362200"/>
            <a:ext cx="403860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8645" name="Text Box 53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endParaRPr lang="en-US" altLang="en-US" sz="200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238646" name="Text Box 54"/>
          <p:cNvSpPr txBox="1">
            <a:spLocks noChangeArrowheads="1"/>
          </p:cNvSpPr>
          <p:nvPr/>
        </p:nvSpPr>
        <p:spPr bwMode="auto">
          <a:xfrm>
            <a:off x="6400800" y="33528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>
                <a:solidFill>
                  <a:prstClr val="black"/>
                </a:solidFill>
                <a:latin typeface="Tahoma" panose="020B0604030504040204" pitchFamily="34" charset="0"/>
              </a:rPr>
              <a:t>How would you classify this data?</a:t>
            </a: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4359" y="600045"/>
            <a:ext cx="4648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1F497D"/>
                </a:solidFill>
              </a:rPr>
              <a:t> </a:t>
            </a:r>
            <a:r>
              <a:rPr lang="en-US" altLang="zh-CN" sz="4400" b="1" dirty="0">
                <a:solidFill>
                  <a:prstClr val="black"/>
                </a:solidFill>
                <a:latin typeface="Calibri"/>
                <a:cs typeface="+mj-cs"/>
              </a:rPr>
              <a:t>Linear Classifiers</a:t>
            </a:r>
          </a:p>
        </p:txBody>
      </p:sp>
    </p:spTree>
    <p:extLst>
      <p:ext uri="{BB962C8B-B14F-4D97-AF65-F5344CB8AC3E}">
        <p14:creationId xmlns:p14="http://schemas.microsoft.com/office/powerpoint/2010/main" val="40961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447800"/>
            <a:ext cx="7296150" cy="4910205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4482" y="324971"/>
            <a:ext cx="8382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prstClr val="black"/>
                </a:solidFill>
                <a:latin typeface="Calibri"/>
                <a:cs typeface="+mj-cs"/>
              </a:rPr>
              <a:t>Solving the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287422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57200"/>
            <a:ext cx="7968525" cy="850106"/>
          </a:xfrm>
        </p:spPr>
        <p:txBody>
          <a:bodyPr/>
          <a:lstStyle/>
          <a:p>
            <a:r>
              <a:rPr lang="en-US" dirty="0" smtClean="0"/>
              <a:t>Substituting w in support vectors function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764" y="1676400"/>
            <a:ext cx="679305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7800"/>
            <a:ext cx="7239000" cy="470375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b="1" dirty="0" smtClean="0">
                <a:solidFill>
                  <a:prstClr val="black"/>
                </a:solidFill>
              </a:rPr>
              <a:t>Example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48200" y="35814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x</a:t>
            </a:r>
            <a:r>
              <a:rPr lang="en-US" b="1" baseline="-25000" dirty="0" smtClean="0">
                <a:solidFill>
                  <a:prstClr val="black"/>
                </a:solidFill>
              </a:rPr>
              <a:t>1</a:t>
            </a:r>
            <a:endParaRPr lang="en-US" b="1" baseline="-250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0" y="22860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x</a:t>
            </a:r>
            <a:r>
              <a:rPr lang="en-US" b="1" baseline="-250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0" y="22860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x</a:t>
            </a:r>
            <a:r>
              <a:rPr lang="en-US" b="1" baseline="-25000" dirty="0">
                <a:solidFill>
                  <a:prstClr val="black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61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27297"/>
            <a:ext cx="7343775" cy="343852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b="1" smtClean="0">
                <a:solidFill>
                  <a:prstClr val="black"/>
                </a:solidFill>
              </a:rPr>
              <a:t>Solving for </a:t>
            </a:r>
            <a:r>
              <a:rPr lang="el-GR" b="1" smtClean="0">
                <a:solidFill>
                  <a:prstClr val="black"/>
                </a:solidFill>
              </a:rPr>
              <a:t>α</a:t>
            </a:r>
            <a:r>
              <a:rPr lang="en-US" b="1" smtClean="0">
                <a:solidFill>
                  <a:prstClr val="black"/>
                </a:solidFill>
              </a:rPr>
              <a:t> 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93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Solving for </a:t>
            </a:r>
            <a:r>
              <a:rPr lang="el-GR" b="1" dirty="0" smtClean="0"/>
              <a:t>α</a:t>
            </a:r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445347"/>
            <a:ext cx="8096250" cy="42862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38800" y="3810000"/>
            <a:ext cx="20281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[-1 (</a:t>
            </a:r>
            <a:r>
              <a:rPr lang="en-US" altLang="zh-CN" b="1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w 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</a:rPr>
              <a:t> x</a:t>
            </a:r>
            <a:r>
              <a:rPr lang="en-US" altLang="zh-CN" b="1" baseline="-25000" dirty="0">
                <a:solidFill>
                  <a:prstClr val="black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</a:rPr>
              <a:t>+ </a:t>
            </a:r>
            <a:r>
              <a:rPr lang="en-US" altLang="zh-CN" i="1" dirty="0">
                <a:solidFill>
                  <a:prstClr val="black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)] = -1</a:t>
            </a:r>
          </a:p>
          <a:p>
            <a:r>
              <a:rPr lang="el-GR" altLang="en-US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[+1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</a:rPr>
              <a:t>w 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.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</a:rPr>
              <a:t> x</a:t>
            </a:r>
            <a:r>
              <a:rPr lang="en-US" altLang="zh-CN" b="1" baseline="-25000" dirty="0">
                <a:solidFill>
                  <a:prstClr val="black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</a:rPr>
              <a:t>+ </a:t>
            </a:r>
            <a:r>
              <a:rPr lang="en-US" altLang="zh-CN" i="1" dirty="0">
                <a:solidFill>
                  <a:prstClr val="black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pitchFamily="18" charset="0"/>
              </a:rPr>
              <a:t>)] = 1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15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Solving for w and b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7186612" cy="46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9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99" y="304800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Decision boundary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7" y="1600200"/>
            <a:ext cx="865822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6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8" name="Rectangle 4"/>
          <p:cNvSpPr>
            <a:spLocks noChangeArrowheads="1"/>
          </p:cNvSpPr>
          <p:nvPr/>
        </p:nvSpPr>
        <p:spPr bwMode="auto">
          <a:xfrm>
            <a:off x="381000" y="2286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prstClr val="black"/>
                </a:solidFill>
                <a:latin typeface="Calibri"/>
                <a:cs typeface="+mj-cs"/>
              </a:rPr>
              <a:t>Dataset with noise  </a:t>
            </a:r>
          </a:p>
        </p:txBody>
      </p:sp>
      <p:sp>
        <p:nvSpPr>
          <p:cNvPr id="308229" name="Rectangle 5"/>
          <p:cNvSpPr>
            <a:spLocks noChangeArrowheads="1"/>
          </p:cNvSpPr>
          <p:nvPr/>
        </p:nvSpPr>
        <p:spPr bwMode="auto">
          <a:xfrm>
            <a:off x="4267200" y="1600200"/>
            <a:ext cx="44958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4F81BD"/>
              </a:buClr>
            </a:pP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Hard Margin: 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So far we require all data points be classified correctly </a:t>
            </a:r>
          </a:p>
          <a:p>
            <a:pPr>
              <a:buClr>
                <a:srgbClr val="4F81BD"/>
              </a:buClr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- No training error</a:t>
            </a:r>
          </a:p>
          <a:p>
            <a:pPr>
              <a:buClr>
                <a:srgbClr val="4F81BD"/>
              </a:buClr>
            </a:pP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What if the training set is noisy?</a:t>
            </a:r>
          </a:p>
          <a:p>
            <a:pPr>
              <a:buClr>
                <a:srgbClr val="4F81BD"/>
              </a:buClr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   </a:t>
            </a:r>
          </a:p>
        </p:txBody>
      </p:sp>
      <p:grpSp>
        <p:nvGrpSpPr>
          <p:cNvPr id="308268" name="Group 44"/>
          <p:cNvGrpSpPr>
            <a:grpSpLocks/>
          </p:cNvGrpSpPr>
          <p:nvPr/>
        </p:nvGrpSpPr>
        <p:grpSpPr bwMode="auto">
          <a:xfrm>
            <a:off x="219110" y="1416075"/>
            <a:ext cx="2035140" cy="892710"/>
            <a:chOff x="528" y="1200"/>
            <a:chExt cx="1200" cy="693"/>
          </a:xfrm>
        </p:grpSpPr>
        <p:sp>
          <p:nvSpPr>
            <p:cNvPr id="308269" name="Text Box 45"/>
            <p:cNvSpPr txBox="1">
              <a:spLocks noChangeArrowheads="1"/>
            </p:cNvSpPr>
            <p:nvPr/>
          </p:nvSpPr>
          <p:spPr bwMode="auto">
            <a:xfrm>
              <a:off x="528" y="1200"/>
              <a:ext cx="1200" cy="69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Clr>
                  <a:prstClr val="black"/>
                </a:buClr>
              </a:pPr>
              <a:r>
                <a:rPr lang="en-US" altLang="zh-CN" sz="2000" dirty="0" smtClean="0">
                  <a:solidFill>
                    <a:prstClr val="black"/>
                  </a:solidFill>
                  <a:latin typeface="Tahoma" panose="020B0604030504040204" pitchFamily="34" charset="0"/>
                </a:rPr>
                <a:t>     denotes </a:t>
              </a:r>
              <a:r>
                <a:rPr lang="en-US" altLang="zh-CN" sz="2000" dirty="0">
                  <a:solidFill>
                    <a:prstClr val="black"/>
                  </a:solidFill>
                  <a:latin typeface="Tahoma" panose="020B0604030504040204" pitchFamily="34" charset="0"/>
                </a:rPr>
                <a:t>+1</a:t>
              </a:r>
            </a:p>
            <a:p>
              <a:pPr>
                <a:spcBef>
                  <a:spcPct val="50000"/>
                </a:spcBef>
                <a:buClr>
                  <a:prstClr val="black"/>
                </a:buClr>
              </a:pPr>
              <a:r>
                <a:rPr lang="en-US" altLang="zh-CN" sz="2000" dirty="0" smtClean="0">
                  <a:solidFill>
                    <a:prstClr val="black"/>
                  </a:solidFill>
                  <a:latin typeface="Tahoma" panose="020B0604030504040204" pitchFamily="34" charset="0"/>
                </a:rPr>
                <a:t>     denotes  </a:t>
              </a:r>
              <a:r>
                <a:rPr lang="en-US" altLang="zh-CN" sz="2000" dirty="0">
                  <a:solidFill>
                    <a:prstClr val="black"/>
                  </a:solidFill>
                  <a:latin typeface="Tahoma" panose="020B0604030504040204" pitchFamily="34" charset="0"/>
                </a:rPr>
                <a:t>-1</a:t>
              </a:r>
            </a:p>
          </p:txBody>
        </p:sp>
        <p:sp>
          <p:nvSpPr>
            <p:cNvPr id="308270" name="Oval 46"/>
            <p:cNvSpPr>
              <a:spLocks noChangeAspect="1" noChangeArrowheads="1"/>
            </p:cNvSpPr>
            <p:nvPr/>
          </p:nvSpPr>
          <p:spPr bwMode="auto">
            <a:xfrm rot="4777107">
              <a:off x="639" y="1415"/>
              <a:ext cx="37" cy="3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71" name="Oval 47"/>
            <p:cNvSpPr>
              <a:spLocks noChangeAspect="1" noChangeArrowheads="1"/>
            </p:cNvSpPr>
            <p:nvPr/>
          </p:nvSpPr>
          <p:spPr bwMode="auto">
            <a:xfrm rot="5895381">
              <a:off x="636" y="1735"/>
              <a:ext cx="32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08272" name="Group 48"/>
          <p:cNvGrpSpPr>
            <a:grpSpLocks/>
          </p:cNvGrpSpPr>
          <p:nvPr/>
        </p:nvGrpSpPr>
        <p:grpSpPr bwMode="auto">
          <a:xfrm>
            <a:off x="193710" y="2648348"/>
            <a:ext cx="3657600" cy="3505200"/>
            <a:chOff x="1520" y="1304"/>
            <a:chExt cx="2304" cy="2208"/>
          </a:xfrm>
        </p:grpSpPr>
        <p:sp>
          <p:nvSpPr>
            <p:cNvPr id="308273" name="Line 49"/>
            <p:cNvSpPr>
              <a:spLocks noChangeShapeType="1"/>
            </p:cNvSpPr>
            <p:nvPr/>
          </p:nvSpPr>
          <p:spPr bwMode="auto">
            <a:xfrm>
              <a:off x="1536" y="1304"/>
              <a:ext cx="0" cy="220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74" name="Line 50"/>
            <p:cNvSpPr>
              <a:spLocks noChangeShapeType="1"/>
            </p:cNvSpPr>
            <p:nvPr/>
          </p:nvSpPr>
          <p:spPr bwMode="auto">
            <a:xfrm flipV="1">
              <a:off x="1520" y="3509"/>
              <a:ext cx="2304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75" name="Oval 51"/>
            <p:cNvSpPr>
              <a:spLocks noChangeAspect="1" noChangeArrowheads="1"/>
            </p:cNvSpPr>
            <p:nvPr/>
          </p:nvSpPr>
          <p:spPr bwMode="auto">
            <a:xfrm>
              <a:off x="2342" y="3170"/>
              <a:ext cx="38" cy="3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76" name="Oval 52"/>
            <p:cNvSpPr>
              <a:spLocks noChangeAspect="1" noChangeArrowheads="1"/>
            </p:cNvSpPr>
            <p:nvPr/>
          </p:nvSpPr>
          <p:spPr bwMode="auto">
            <a:xfrm>
              <a:off x="1566" y="2459"/>
              <a:ext cx="38" cy="3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77" name="Oval 53"/>
            <p:cNvSpPr>
              <a:spLocks noChangeAspect="1" noChangeArrowheads="1"/>
            </p:cNvSpPr>
            <p:nvPr/>
          </p:nvSpPr>
          <p:spPr bwMode="auto">
            <a:xfrm>
              <a:off x="2734" y="1773"/>
              <a:ext cx="38" cy="3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78" name="Oval 54"/>
            <p:cNvSpPr>
              <a:spLocks noChangeAspect="1" noChangeArrowheads="1"/>
            </p:cNvSpPr>
            <p:nvPr/>
          </p:nvSpPr>
          <p:spPr bwMode="auto">
            <a:xfrm>
              <a:off x="2774" y="2290"/>
              <a:ext cx="38" cy="3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79" name="Oval 55"/>
            <p:cNvSpPr>
              <a:spLocks noChangeAspect="1" noChangeArrowheads="1"/>
            </p:cNvSpPr>
            <p:nvPr/>
          </p:nvSpPr>
          <p:spPr bwMode="auto">
            <a:xfrm>
              <a:off x="2148" y="1678"/>
              <a:ext cx="38" cy="3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80" name="Oval 56"/>
            <p:cNvSpPr>
              <a:spLocks noChangeAspect="1" noChangeArrowheads="1"/>
            </p:cNvSpPr>
            <p:nvPr/>
          </p:nvSpPr>
          <p:spPr bwMode="auto">
            <a:xfrm>
              <a:off x="2448" y="2352"/>
              <a:ext cx="34" cy="3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81" name="Oval 57"/>
            <p:cNvSpPr>
              <a:spLocks noChangeAspect="1" noChangeArrowheads="1"/>
            </p:cNvSpPr>
            <p:nvPr/>
          </p:nvSpPr>
          <p:spPr bwMode="auto">
            <a:xfrm>
              <a:off x="1920" y="1968"/>
              <a:ext cx="38" cy="37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82" name="Oval 58"/>
            <p:cNvSpPr>
              <a:spLocks noChangeAspect="1" noChangeArrowheads="1"/>
            </p:cNvSpPr>
            <p:nvPr/>
          </p:nvSpPr>
          <p:spPr bwMode="auto">
            <a:xfrm>
              <a:off x="3216" y="2592"/>
              <a:ext cx="38" cy="3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83" name="Oval 59"/>
            <p:cNvSpPr>
              <a:spLocks noChangeAspect="1" noChangeArrowheads="1"/>
            </p:cNvSpPr>
            <p:nvPr/>
          </p:nvSpPr>
          <p:spPr bwMode="auto">
            <a:xfrm rot="-1118274">
              <a:off x="2449" y="2799"/>
              <a:ext cx="34" cy="3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84" name="Oval 60"/>
            <p:cNvSpPr>
              <a:spLocks noChangeAspect="1" noChangeArrowheads="1"/>
            </p:cNvSpPr>
            <p:nvPr/>
          </p:nvSpPr>
          <p:spPr bwMode="auto">
            <a:xfrm rot="-1118274">
              <a:off x="3782" y="2034"/>
              <a:ext cx="38" cy="3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85" name="Oval 61"/>
            <p:cNvSpPr>
              <a:spLocks noChangeAspect="1" noChangeArrowheads="1"/>
            </p:cNvSpPr>
            <p:nvPr/>
          </p:nvSpPr>
          <p:spPr bwMode="auto">
            <a:xfrm rot="-1118274">
              <a:off x="3336" y="2863"/>
              <a:ext cx="38" cy="3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86" name="Oval 62"/>
            <p:cNvSpPr>
              <a:spLocks noChangeAspect="1" noChangeArrowheads="1"/>
            </p:cNvSpPr>
            <p:nvPr/>
          </p:nvSpPr>
          <p:spPr bwMode="auto">
            <a:xfrm rot="-1118274">
              <a:off x="1968" y="1680"/>
              <a:ext cx="38" cy="3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87" name="Oval 63"/>
            <p:cNvSpPr>
              <a:spLocks noChangeAspect="1" noChangeArrowheads="1"/>
            </p:cNvSpPr>
            <p:nvPr/>
          </p:nvSpPr>
          <p:spPr bwMode="auto">
            <a:xfrm rot="-1118274">
              <a:off x="2968" y="2258"/>
              <a:ext cx="38" cy="3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88" name="Oval 64"/>
            <p:cNvSpPr>
              <a:spLocks noChangeAspect="1" noChangeArrowheads="1"/>
            </p:cNvSpPr>
            <p:nvPr/>
          </p:nvSpPr>
          <p:spPr bwMode="auto">
            <a:xfrm rot="-1118274">
              <a:off x="3696" y="2832"/>
              <a:ext cx="38" cy="3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89" name="Oval 65"/>
            <p:cNvSpPr>
              <a:spLocks noChangeAspect="1" noChangeArrowheads="1"/>
            </p:cNvSpPr>
            <p:nvPr/>
          </p:nvSpPr>
          <p:spPr bwMode="auto">
            <a:xfrm rot="-1118274">
              <a:off x="1962" y="2293"/>
              <a:ext cx="38" cy="3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90" name="Oval 66"/>
            <p:cNvSpPr>
              <a:spLocks noChangeAspect="1" noChangeArrowheads="1"/>
            </p:cNvSpPr>
            <p:nvPr/>
          </p:nvSpPr>
          <p:spPr bwMode="auto">
            <a:xfrm rot="5895381">
              <a:off x="2436" y="1926"/>
              <a:ext cx="30" cy="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91" name="Oval 67"/>
            <p:cNvSpPr>
              <a:spLocks noChangeAspect="1" noChangeArrowheads="1"/>
            </p:cNvSpPr>
            <p:nvPr/>
          </p:nvSpPr>
          <p:spPr bwMode="auto">
            <a:xfrm rot="5895381">
              <a:off x="2605" y="3303"/>
              <a:ext cx="35" cy="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92" name="Oval 68"/>
            <p:cNvSpPr>
              <a:spLocks noChangeAspect="1" noChangeArrowheads="1"/>
            </p:cNvSpPr>
            <p:nvPr/>
          </p:nvSpPr>
          <p:spPr bwMode="auto">
            <a:xfrm rot="5895381">
              <a:off x="1962" y="2582"/>
              <a:ext cx="30" cy="3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93" name="Oval 69"/>
            <p:cNvSpPr>
              <a:spLocks noChangeAspect="1" noChangeArrowheads="1"/>
            </p:cNvSpPr>
            <p:nvPr/>
          </p:nvSpPr>
          <p:spPr bwMode="auto">
            <a:xfrm rot="5895381">
              <a:off x="2736" y="1508"/>
              <a:ext cx="30" cy="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94" name="Oval 70"/>
            <p:cNvSpPr>
              <a:spLocks noChangeAspect="1" noChangeArrowheads="1"/>
            </p:cNvSpPr>
            <p:nvPr/>
          </p:nvSpPr>
          <p:spPr bwMode="auto">
            <a:xfrm rot="5895381">
              <a:off x="3341" y="2611"/>
              <a:ext cx="37" cy="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95" name="Oval 71"/>
            <p:cNvSpPr>
              <a:spLocks noChangeAspect="1" noChangeArrowheads="1"/>
            </p:cNvSpPr>
            <p:nvPr/>
          </p:nvSpPr>
          <p:spPr bwMode="auto">
            <a:xfrm rot="5895381">
              <a:off x="2753" y="2570"/>
              <a:ext cx="30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96" name="Oval 72"/>
            <p:cNvSpPr>
              <a:spLocks noChangeAspect="1" noChangeArrowheads="1"/>
            </p:cNvSpPr>
            <p:nvPr/>
          </p:nvSpPr>
          <p:spPr bwMode="auto">
            <a:xfrm rot="5895381">
              <a:off x="3540" y="2120"/>
              <a:ext cx="30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97" name="Oval 73"/>
            <p:cNvSpPr>
              <a:spLocks noChangeAspect="1" noChangeArrowheads="1"/>
            </p:cNvSpPr>
            <p:nvPr/>
          </p:nvSpPr>
          <p:spPr bwMode="auto">
            <a:xfrm rot="5895381">
              <a:off x="1945" y="1478"/>
              <a:ext cx="30" cy="3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98" name="Oval 74"/>
            <p:cNvSpPr>
              <a:spLocks noChangeAspect="1" noChangeArrowheads="1"/>
            </p:cNvSpPr>
            <p:nvPr/>
          </p:nvSpPr>
          <p:spPr bwMode="auto">
            <a:xfrm rot="5895381">
              <a:off x="3314" y="2062"/>
              <a:ext cx="30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299" name="Oval 75"/>
            <p:cNvSpPr>
              <a:spLocks noChangeAspect="1" noChangeArrowheads="1"/>
            </p:cNvSpPr>
            <p:nvPr/>
          </p:nvSpPr>
          <p:spPr bwMode="auto">
            <a:xfrm rot="5895381">
              <a:off x="3223" y="2973"/>
              <a:ext cx="37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300" name="Oval 76"/>
            <p:cNvSpPr>
              <a:spLocks noChangeAspect="1" noChangeArrowheads="1"/>
            </p:cNvSpPr>
            <p:nvPr/>
          </p:nvSpPr>
          <p:spPr bwMode="auto">
            <a:xfrm rot="4777107">
              <a:off x="2203" y="2227"/>
              <a:ext cx="37" cy="3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301" name="Oval 77"/>
            <p:cNvSpPr>
              <a:spLocks noChangeAspect="1" noChangeArrowheads="1"/>
            </p:cNvSpPr>
            <p:nvPr/>
          </p:nvSpPr>
          <p:spPr bwMode="auto">
            <a:xfrm rot="4777107">
              <a:off x="2930" y="3310"/>
              <a:ext cx="30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302" name="Oval 78"/>
            <p:cNvSpPr>
              <a:spLocks noChangeAspect="1" noChangeArrowheads="1"/>
            </p:cNvSpPr>
            <p:nvPr/>
          </p:nvSpPr>
          <p:spPr bwMode="auto">
            <a:xfrm rot="4777107">
              <a:off x="2738" y="3070"/>
              <a:ext cx="30" cy="3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303" name="Oval 79"/>
            <p:cNvSpPr>
              <a:spLocks noChangeAspect="1" noChangeArrowheads="1"/>
            </p:cNvSpPr>
            <p:nvPr/>
          </p:nvSpPr>
          <p:spPr bwMode="auto">
            <a:xfrm rot="4777107">
              <a:off x="1774" y="2354"/>
              <a:ext cx="37" cy="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304" name="Oval 80"/>
            <p:cNvSpPr>
              <a:spLocks noChangeAspect="1" noChangeArrowheads="1"/>
            </p:cNvSpPr>
            <p:nvPr/>
          </p:nvSpPr>
          <p:spPr bwMode="auto">
            <a:xfrm rot="4777107">
              <a:off x="2339" y="1749"/>
              <a:ext cx="32" cy="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305" name="Oval 81"/>
            <p:cNvSpPr>
              <a:spLocks noChangeAspect="1" noChangeArrowheads="1"/>
            </p:cNvSpPr>
            <p:nvPr/>
          </p:nvSpPr>
          <p:spPr bwMode="auto">
            <a:xfrm rot="4777107">
              <a:off x="2744" y="2749"/>
              <a:ext cx="32" cy="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306" name="Oval 82"/>
            <p:cNvSpPr>
              <a:spLocks noChangeAspect="1" noChangeArrowheads="1"/>
            </p:cNvSpPr>
            <p:nvPr/>
          </p:nvSpPr>
          <p:spPr bwMode="auto">
            <a:xfrm rot="4777107">
              <a:off x="1577" y="1942"/>
              <a:ext cx="37" cy="3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307" name="Oval 83"/>
            <p:cNvSpPr>
              <a:spLocks noChangeAspect="1" noChangeArrowheads="1"/>
            </p:cNvSpPr>
            <p:nvPr/>
          </p:nvSpPr>
          <p:spPr bwMode="auto">
            <a:xfrm rot="4777107">
              <a:off x="2480" y="3181"/>
              <a:ext cx="35" cy="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308" name="Oval 84"/>
            <p:cNvSpPr>
              <a:spLocks noChangeAspect="1" noChangeArrowheads="1"/>
            </p:cNvSpPr>
            <p:nvPr/>
          </p:nvSpPr>
          <p:spPr bwMode="auto">
            <a:xfrm rot="4777107">
              <a:off x="3341" y="2996"/>
              <a:ext cx="32" cy="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309" name="Oval 85"/>
            <p:cNvSpPr>
              <a:spLocks noChangeAspect="1" noChangeArrowheads="1"/>
            </p:cNvSpPr>
            <p:nvPr/>
          </p:nvSpPr>
          <p:spPr bwMode="auto">
            <a:xfrm>
              <a:off x="2976" y="2496"/>
              <a:ext cx="38" cy="3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310" name="Oval 86"/>
            <p:cNvSpPr>
              <a:spLocks noChangeAspect="1" noChangeArrowheads="1"/>
            </p:cNvSpPr>
            <p:nvPr/>
          </p:nvSpPr>
          <p:spPr bwMode="auto">
            <a:xfrm rot="-1118274">
              <a:off x="2160" y="2064"/>
              <a:ext cx="38" cy="3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311" name="Oval 87"/>
            <p:cNvSpPr>
              <a:spLocks noChangeAspect="1" noChangeArrowheads="1"/>
            </p:cNvSpPr>
            <p:nvPr/>
          </p:nvSpPr>
          <p:spPr bwMode="auto">
            <a:xfrm rot="-1118274">
              <a:off x="2928" y="1344"/>
              <a:ext cx="38" cy="3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08313" name="Freeform 89"/>
          <p:cNvSpPr>
            <a:spLocks/>
          </p:cNvSpPr>
          <p:nvPr/>
        </p:nvSpPr>
        <p:spPr bwMode="auto">
          <a:xfrm>
            <a:off x="1130300" y="2306638"/>
            <a:ext cx="2954338" cy="3971925"/>
          </a:xfrm>
          <a:custGeom>
            <a:avLst/>
            <a:gdLst>
              <a:gd name="T0" fmla="*/ 784 w 1861"/>
              <a:gd name="T1" fmla="*/ 145 h 2502"/>
              <a:gd name="T2" fmla="*/ 793 w 1861"/>
              <a:gd name="T3" fmla="*/ 526 h 2502"/>
              <a:gd name="T4" fmla="*/ 802 w 1861"/>
              <a:gd name="T5" fmla="*/ 572 h 2502"/>
              <a:gd name="T6" fmla="*/ 784 w 1861"/>
              <a:gd name="T7" fmla="*/ 758 h 2502"/>
              <a:gd name="T8" fmla="*/ 310 w 1861"/>
              <a:gd name="T9" fmla="*/ 962 h 2502"/>
              <a:gd name="T10" fmla="*/ 78 w 1861"/>
              <a:gd name="T11" fmla="*/ 925 h 2502"/>
              <a:gd name="T12" fmla="*/ 31 w 1861"/>
              <a:gd name="T13" fmla="*/ 1074 h 2502"/>
              <a:gd name="T14" fmla="*/ 115 w 1861"/>
              <a:gd name="T15" fmla="*/ 1111 h 2502"/>
              <a:gd name="T16" fmla="*/ 291 w 1861"/>
              <a:gd name="T17" fmla="*/ 1120 h 2502"/>
              <a:gd name="T18" fmla="*/ 524 w 1861"/>
              <a:gd name="T19" fmla="*/ 1176 h 2502"/>
              <a:gd name="T20" fmla="*/ 598 w 1861"/>
              <a:gd name="T21" fmla="*/ 1316 h 2502"/>
              <a:gd name="T22" fmla="*/ 579 w 1861"/>
              <a:gd name="T23" fmla="*/ 1390 h 2502"/>
              <a:gd name="T24" fmla="*/ 551 w 1861"/>
              <a:gd name="T25" fmla="*/ 1408 h 2502"/>
              <a:gd name="T26" fmla="*/ 524 w 1861"/>
              <a:gd name="T27" fmla="*/ 1436 h 2502"/>
              <a:gd name="T28" fmla="*/ 412 w 1861"/>
              <a:gd name="T29" fmla="*/ 1483 h 2502"/>
              <a:gd name="T30" fmla="*/ 366 w 1861"/>
              <a:gd name="T31" fmla="*/ 1520 h 2502"/>
              <a:gd name="T32" fmla="*/ 310 w 1861"/>
              <a:gd name="T33" fmla="*/ 1576 h 2502"/>
              <a:gd name="T34" fmla="*/ 217 w 1861"/>
              <a:gd name="T35" fmla="*/ 1687 h 2502"/>
              <a:gd name="T36" fmla="*/ 171 w 1861"/>
              <a:gd name="T37" fmla="*/ 1817 h 2502"/>
              <a:gd name="T38" fmla="*/ 217 w 1861"/>
              <a:gd name="T39" fmla="*/ 2180 h 2502"/>
              <a:gd name="T40" fmla="*/ 301 w 1861"/>
              <a:gd name="T41" fmla="*/ 2328 h 2502"/>
              <a:gd name="T42" fmla="*/ 329 w 1861"/>
              <a:gd name="T43" fmla="*/ 2347 h 2502"/>
              <a:gd name="T44" fmla="*/ 384 w 1861"/>
              <a:gd name="T45" fmla="*/ 2365 h 2502"/>
              <a:gd name="T46" fmla="*/ 1137 w 1861"/>
              <a:gd name="T47" fmla="*/ 2384 h 2502"/>
              <a:gd name="T48" fmla="*/ 1313 w 1861"/>
              <a:gd name="T49" fmla="*/ 2300 h 2502"/>
              <a:gd name="T50" fmla="*/ 1397 w 1861"/>
              <a:gd name="T51" fmla="*/ 2245 h 2502"/>
              <a:gd name="T52" fmla="*/ 1481 w 1861"/>
              <a:gd name="T53" fmla="*/ 2198 h 2502"/>
              <a:gd name="T54" fmla="*/ 1629 w 1861"/>
              <a:gd name="T55" fmla="*/ 2031 h 2502"/>
              <a:gd name="T56" fmla="*/ 1666 w 1861"/>
              <a:gd name="T57" fmla="*/ 1947 h 2502"/>
              <a:gd name="T58" fmla="*/ 1685 w 1861"/>
              <a:gd name="T59" fmla="*/ 1882 h 2502"/>
              <a:gd name="T60" fmla="*/ 1583 w 1861"/>
              <a:gd name="T61" fmla="*/ 1483 h 2502"/>
              <a:gd name="T62" fmla="*/ 1490 w 1861"/>
              <a:gd name="T63" fmla="*/ 1446 h 2502"/>
              <a:gd name="T64" fmla="*/ 1332 w 1861"/>
              <a:gd name="T65" fmla="*/ 1408 h 2502"/>
              <a:gd name="T66" fmla="*/ 1118 w 1861"/>
              <a:gd name="T67" fmla="*/ 1399 h 2502"/>
              <a:gd name="T68" fmla="*/ 1035 w 1861"/>
              <a:gd name="T69" fmla="*/ 1455 h 2502"/>
              <a:gd name="T70" fmla="*/ 942 w 1861"/>
              <a:gd name="T71" fmla="*/ 1548 h 2502"/>
              <a:gd name="T72" fmla="*/ 774 w 1861"/>
              <a:gd name="T73" fmla="*/ 1538 h 2502"/>
              <a:gd name="T74" fmla="*/ 765 w 1861"/>
              <a:gd name="T75" fmla="*/ 1511 h 2502"/>
              <a:gd name="T76" fmla="*/ 793 w 1861"/>
              <a:gd name="T77" fmla="*/ 1408 h 2502"/>
              <a:gd name="T78" fmla="*/ 979 w 1861"/>
              <a:gd name="T79" fmla="*/ 1390 h 2502"/>
              <a:gd name="T80" fmla="*/ 1239 w 1861"/>
              <a:gd name="T81" fmla="*/ 1325 h 2502"/>
              <a:gd name="T82" fmla="*/ 1481 w 1861"/>
              <a:gd name="T83" fmla="*/ 1260 h 2502"/>
              <a:gd name="T84" fmla="*/ 1564 w 1861"/>
              <a:gd name="T85" fmla="*/ 1213 h 2502"/>
              <a:gd name="T86" fmla="*/ 1620 w 1861"/>
              <a:gd name="T87" fmla="*/ 1176 h 2502"/>
              <a:gd name="T88" fmla="*/ 1657 w 1861"/>
              <a:gd name="T89" fmla="*/ 1158 h 2502"/>
              <a:gd name="T90" fmla="*/ 1796 w 1861"/>
              <a:gd name="T91" fmla="*/ 1028 h 2502"/>
              <a:gd name="T92" fmla="*/ 1750 w 1861"/>
              <a:gd name="T93" fmla="*/ 712 h 2502"/>
              <a:gd name="T94" fmla="*/ 1676 w 1861"/>
              <a:gd name="T95" fmla="*/ 619 h 2502"/>
              <a:gd name="T96" fmla="*/ 1620 w 1861"/>
              <a:gd name="T97" fmla="*/ 572 h 2502"/>
              <a:gd name="T98" fmla="*/ 1583 w 1861"/>
              <a:gd name="T99" fmla="*/ 526 h 2502"/>
              <a:gd name="T100" fmla="*/ 1499 w 1861"/>
              <a:gd name="T101" fmla="*/ 414 h 2502"/>
              <a:gd name="T102" fmla="*/ 1425 w 1861"/>
              <a:gd name="T103" fmla="*/ 284 h 2502"/>
              <a:gd name="T104" fmla="*/ 1295 w 1861"/>
              <a:gd name="T105" fmla="*/ 164 h 2502"/>
              <a:gd name="T106" fmla="*/ 1174 w 1861"/>
              <a:gd name="T107" fmla="*/ 89 h 2502"/>
              <a:gd name="T108" fmla="*/ 1137 w 1861"/>
              <a:gd name="T109" fmla="*/ 61 h 2502"/>
              <a:gd name="T110" fmla="*/ 1081 w 1861"/>
              <a:gd name="T111" fmla="*/ 43 h 2502"/>
              <a:gd name="T112" fmla="*/ 914 w 1861"/>
              <a:gd name="T113" fmla="*/ 33 h 2502"/>
              <a:gd name="T114" fmla="*/ 858 w 1861"/>
              <a:gd name="T115" fmla="*/ 52 h 2502"/>
              <a:gd name="T116" fmla="*/ 830 w 1861"/>
              <a:gd name="T117" fmla="*/ 61 h 2502"/>
              <a:gd name="T118" fmla="*/ 784 w 1861"/>
              <a:gd name="T119" fmla="*/ 108 h 2502"/>
              <a:gd name="T120" fmla="*/ 784 w 1861"/>
              <a:gd name="T121" fmla="*/ 145 h 2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61" h="2502">
                <a:moveTo>
                  <a:pt x="784" y="145"/>
                </a:moveTo>
                <a:cubicBezTo>
                  <a:pt x="787" y="272"/>
                  <a:pt x="788" y="399"/>
                  <a:pt x="793" y="526"/>
                </a:cubicBezTo>
                <a:cubicBezTo>
                  <a:pt x="794" y="542"/>
                  <a:pt x="802" y="556"/>
                  <a:pt x="802" y="572"/>
                </a:cubicBezTo>
                <a:cubicBezTo>
                  <a:pt x="802" y="634"/>
                  <a:pt x="812" y="702"/>
                  <a:pt x="784" y="758"/>
                </a:cubicBezTo>
                <a:cubicBezTo>
                  <a:pt x="703" y="920"/>
                  <a:pt x="472" y="951"/>
                  <a:pt x="310" y="962"/>
                </a:cubicBezTo>
                <a:cubicBezTo>
                  <a:pt x="231" y="956"/>
                  <a:pt x="153" y="952"/>
                  <a:pt x="78" y="925"/>
                </a:cubicBezTo>
                <a:cubicBezTo>
                  <a:pt x="0" y="942"/>
                  <a:pt x="4" y="979"/>
                  <a:pt x="31" y="1074"/>
                </a:cubicBezTo>
                <a:cubicBezTo>
                  <a:pt x="35" y="1087"/>
                  <a:pt x="101" y="1110"/>
                  <a:pt x="115" y="1111"/>
                </a:cubicBezTo>
                <a:cubicBezTo>
                  <a:pt x="174" y="1114"/>
                  <a:pt x="232" y="1117"/>
                  <a:pt x="291" y="1120"/>
                </a:cubicBezTo>
                <a:cubicBezTo>
                  <a:pt x="367" y="1146"/>
                  <a:pt x="445" y="1163"/>
                  <a:pt x="524" y="1176"/>
                </a:cubicBezTo>
                <a:cubicBezTo>
                  <a:pt x="558" y="1227"/>
                  <a:pt x="580" y="1260"/>
                  <a:pt x="598" y="1316"/>
                </a:cubicBezTo>
                <a:cubicBezTo>
                  <a:pt x="597" y="1322"/>
                  <a:pt x="588" y="1379"/>
                  <a:pt x="579" y="1390"/>
                </a:cubicBezTo>
                <a:cubicBezTo>
                  <a:pt x="572" y="1399"/>
                  <a:pt x="560" y="1401"/>
                  <a:pt x="551" y="1408"/>
                </a:cubicBezTo>
                <a:cubicBezTo>
                  <a:pt x="541" y="1416"/>
                  <a:pt x="535" y="1429"/>
                  <a:pt x="524" y="1436"/>
                </a:cubicBezTo>
                <a:cubicBezTo>
                  <a:pt x="492" y="1458"/>
                  <a:pt x="448" y="1470"/>
                  <a:pt x="412" y="1483"/>
                </a:cubicBezTo>
                <a:cubicBezTo>
                  <a:pt x="363" y="1559"/>
                  <a:pt x="427" y="1473"/>
                  <a:pt x="366" y="1520"/>
                </a:cubicBezTo>
                <a:cubicBezTo>
                  <a:pt x="345" y="1536"/>
                  <a:pt x="329" y="1557"/>
                  <a:pt x="310" y="1576"/>
                </a:cubicBezTo>
                <a:cubicBezTo>
                  <a:pt x="275" y="1611"/>
                  <a:pt x="252" y="1652"/>
                  <a:pt x="217" y="1687"/>
                </a:cubicBezTo>
                <a:cubicBezTo>
                  <a:pt x="203" y="1731"/>
                  <a:pt x="185" y="1773"/>
                  <a:pt x="171" y="1817"/>
                </a:cubicBezTo>
                <a:cubicBezTo>
                  <a:pt x="175" y="1944"/>
                  <a:pt x="145" y="2074"/>
                  <a:pt x="217" y="2180"/>
                </a:cubicBezTo>
                <a:cubicBezTo>
                  <a:pt x="229" y="2217"/>
                  <a:pt x="273" y="2309"/>
                  <a:pt x="301" y="2328"/>
                </a:cubicBezTo>
                <a:cubicBezTo>
                  <a:pt x="310" y="2334"/>
                  <a:pt x="319" y="2342"/>
                  <a:pt x="329" y="2347"/>
                </a:cubicBezTo>
                <a:cubicBezTo>
                  <a:pt x="347" y="2355"/>
                  <a:pt x="384" y="2365"/>
                  <a:pt x="384" y="2365"/>
                </a:cubicBezTo>
                <a:cubicBezTo>
                  <a:pt x="585" y="2502"/>
                  <a:pt x="1075" y="2385"/>
                  <a:pt x="1137" y="2384"/>
                </a:cubicBezTo>
                <a:cubicBezTo>
                  <a:pt x="1203" y="2368"/>
                  <a:pt x="1254" y="2330"/>
                  <a:pt x="1313" y="2300"/>
                </a:cubicBezTo>
                <a:cubicBezTo>
                  <a:pt x="1347" y="2283"/>
                  <a:pt x="1361" y="2257"/>
                  <a:pt x="1397" y="2245"/>
                </a:cubicBezTo>
                <a:cubicBezTo>
                  <a:pt x="1461" y="2201"/>
                  <a:pt x="1432" y="2214"/>
                  <a:pt x="1481" y="2198"/>
                </a:cubicBezTo>
                <a:cubicBezTo>
                  <a:pt x="1544" y="2156"/>
                  <a:pt x="1584" y="2090"/>
                  <a:pt x="1629" y="2031"/>
                </a:cubicBezTo>
                <a:cubicBezTo>
                  <a:pt x="1652" y="1964"/>
                  <a:pt x="1637" y="1992"/>
                  <a:pt x="1666" y="1947"/>
                </a:cubicBezTo>
                <a:cubicBezTo>
                  <a:pt x="1672" y="1925"/>
                  <a:pt x="1685" y="1905"/>
                  <a:pt x="1685" y="1882"/>
                </a:cubicBezTo>
                <a:cubicBezTo>
                  <a:pt x="1685" y="1834"/>
                  <a:pt x="1700" y="1521"/>
                  <a:pt x="1583" y="1483"/>
                </a:cubicBezTo>
                <a:cubicBezTo>
                  <a:pt x="1534" y="1434"/>
                  <a:pt x="1578" y="1466"/>
                  <a:pt x="1490" y="1446"/>
                </a:cubicBezTo>
                <a:cubicBezTo>
                  <a:pt x="1434" y="1433"/>
                  <a:pt x="1390" y="1417"/>
                  <a:pt x="1332" y="1408"/>
                </a:cubicBezTo>
                <a:cubicBezTo>
                  <a:pt x="1250" y="1382"/>
                  <a:pt x="1225" y="1393"/>
                  <a:pt x="1118" y="1399"/>
                </a:cubicBezTo>
                <a:cubicBezTo>
                  <a:pt x="1081" y="1411"/>
                  <a:pt x="1062" y="1427"/>
                  <a:pt x="1035" y="1455"/>
                </a:cubicBezTo>
                <a:cubicBezTo>
                  <a:pt x="1012" y="1519"/>
                  <a:pt x="1016" y="1532"/>
                  <a:pt x="942" y="1548"/>
                </a:cubicBezTo>
                <a:cubicBezTo>
                  <a:pt x="886" y="1545"/>
                  <a:pt x="829" y="1549"/>
                  <a:pt x="774" y="1538"/>
                </a:cubicBezTo>
                <a:cubicBezTo>
                  <a:pt x="765" y="1536"/>
                  <a:pt x="765" y="1520"/>
                  <a:pt x="765" y="1511"/>
                </a:cubicBezTo>
                <a:cubicBezTo>
                  <a:pt x="765" y="1484"/>
                  <a:pt x="764" y="1430"/>
                  <a:pt x="793" y="1408"/>
                </a:cubicBezTo>
                <a:cubicBezTo>
                  <a:pt x="842" y="1369"/>
                  <a:pt x="917" y="1394"/>
                  <a:pt x="979" y="1390"/>
                </a:cubicBezTo>
                <a:cubicBezTo>
                  <a:pt x="1065" y="1362"/>
                  <a:pt x="1152" y="1349"/>
                  <a:pt x="1239" y="1325"/>
                </a:cubicBezTo>
                <a:cubicBezTo>
                  <a:pt x="1320" y="1303"/>
                  <a:pt x="1399" y="1279"/>
                  <a:pt x="1481" y="1260"/>
                </a:cubicBezTo>
                <a:cubicBezTo>
                  <a:pt x="1518" y="1222"/>
                  <a:pt x="1523" y="1236"/>
                  <a:pt x="1564" y="1213"/>
                </a:cubicBezTo>
                <a:cubicBezTo>
                  <a:pt x="1584" y="1202"/>
                  <a:pt x="1600" y="1186"/>
                  <a:pt x="1620" y="1176"/>
                </a:cubicBezTo>
                <a:cubicBezTo>
                  <a:pt x="1632" y="1170"/>
                  <a:pt x="1645" y="1164"/>
                  <a:pt x="1657" y="1158"/>
                </a:cubicBezTo>
                <a:cubicBezTo>
                  <a:pt x="1702" y="1113"/>
                  <a:pt x="1743" y="1063"/>
                  <a:pt x="1796" y="1028"/>
                </a:cubicBezTo>
                <a:cubicBezTo>
                  <a:pt x="1861" y="932"/>
                  <a:pt x="1810" y="800"/>
                  <a:pt x="1750" y="712"/>
                </a:cubicBezTo>
                <a:cubicBezTo>
                  <a:pt x="1736" y="667"/>
                  <a:pt x="1720" y="634"/>
                  <a:pt x="1676" y="619"/>
                </a:cubicBezTo>
                <a:cubicBezTo>
                  <a:pt x="1656" y="605"/>
                  <a:pt x="1634" y="593"/>
                  <a:pt x="1620" y="572"/>
                </a:cubicBezTo>
                <a:cubicBezTo>
                  <a:pt x="1585" y="519"/>
                  <a:pt x="1645" y="566"/>
                  <a:pt x="1583" y="526"/>
                </a:cubicBezTo>
                <a:cubicBezTo>
                  <a:pt x="1560" y="481"/>
                  <a:pt x="1541" y="442"/>
                  <a:pt x="1499" y="414"/>
                </a:cubicBezTo>
                <a:cubicBezTo>
                  <a:pt x="1480" y="356"/>
                  <a:pt x="1469" y="328"/>
                  <a:pt x="1425" y="284"/>
                </a:cubicBezTo>
                <a:cubicBezTo>
                  <a:pt x="1406" y="230"/>
                  <a:pt x="1350" y="182"/>
                  <a:pt x="1295" y="164"/>
                </a:cubicBezTo>
                <a:cubicBezTo>
                  <a:pt x="1263" y="117"/>
                  <a:pt x="1219" y="118"/>
                  <a:pt x="1174" y="89"/>
                </a:cubicBezTo>
                <a:cubicBezTo>
                  <a:pt x="1161" y="81"/>
                  <a:pt x="1151" y="68"/>
                  <a:pt x="1137" y="61"/>
                </a:cubicBezTo>
                <a:cubicBezTo>
                  <a:pt x="1119" y="52"/>
                  <a:pt x="1081" y="43"/>
                  <a:pt x="1081" y="43"/>
                </a:cubicBezTo>
                <a:cubicBezTo>
                  <a:pt x="1018" y="0"/>
                  <a:pt x="1050" y="13"/>
                  <a:pt x="914" y="33"/>
                </a:cubicBezTo>
                <a:cubicBezTo>
                  <a:pt x="894" y="36"/>
                  <a:pt x="877" y="46"/>
                  <a:pt x="858" y="52"/>
                </a:cubicBezTo>
                <a:cubicBezTo>
                  <a:pt x="849" y="55"/>
                  <a:pt x="830" y="61"/>
                  <a:pt x="830" y="61"/>
                </a:cubicBezTo>
                <a:cubicBezTo>
                  <a:pt x="806" y="77"/>
                  <a:pt x="795" y="80"/>
                  <a:pt x="784" y="108"/>
                </a:cubicBezTo>
                <a:cubicBezTo>
                  <a:pt x="761" y="169"/>
                  <a:pt x="766" y="161"/>
                  <a:pt x="784" y="145"/>
                </a:cubicBez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866400" y="4349160"/>
              <a:ext cx="98640" cy="63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7040" y="4339800"/>
                <a:ext cx="117360" cy="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847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3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2" name="Rectangle 4"/>
          <p:cNvSpPr>
            <a:spLocks noChangeArrowheads="1"/>
          </p:cNvSpPr>
          <p:nvPr/>
        </p:nvSpPr>
        <p:spPr bwMode="auto">
          <a:xfrm>
            <a:off x="631615" y="1425900"/>
            <a:ext cx="7391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 i="1" dirty="0">
                <a:solidFill>
                  <a:prstClr val="black"/>
                </a:solidFill>
              </a:rPr>
              <a:t>Slack variables</a:t>
            </a:r>
            <a:r>
              <a:rPr lang="en-US" altLang="zh-CN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 smtClean="0">
                <a:solidFill>
                  <a:prstClr val="black"/>
                </a:solidFill>
              </a:rPr>
              <a:t> </a:t>
            </a:r>
            <a:r>
              <a:rPr lang="el-GR" altLang="en-US" sz="2400" b="1" i="1" dirty="0" smtClean="0">
                <a:solidFill>
                  <a:prstClr val="black"/>
                </a:solidFill>
              </a:rPr>
              <a:t>ξ</a:t>
            </a:r>
            <a:r>
              <a:rPr lang="en-US" altLang="zh-CN" sz="2400" b="1" i="1" baseline="-25000" dirty="0">
                <a:solidFill>
                  <a:prstClr val="black"/>
                </a:solidFill>
              </a:rPr>
              <a:t>i</a:t>
            </a:r>
            <a:r>
              <a:rPr lang="en-US" altLang="zh-CN" sz="2400" b="1" dirty="0">
                <a:solidFill>
                  <a:prstClr val="black"/>
                </a:solidFill>
              </a:rPr>
              <a:t> </a:t>
            </a:r>
            <a:r>
              <a:rPr lang="en-US" altLang="zh-CN" sz="2400" b="1" dirty="0" smtClean="0">
                <a:solidFill>
                  <a:prstClr val="black"/>
                </a:solidFill>
              </a:rPr>
              <a:t> can </a:t>
            </a:r>
            <a:r>
              <a:rPr lang="en-US" altLang="zh-CN" sz="2400" b="1" dirty="0">
                <a:solidFill>
                  <a:prstClr val="black"/>
                </a:solidFill>
              </a:rPr>
              <a:t>be added to allow misclassification of difficult or noisy examples.</a:t>
            </a:r>
          </a:p>
        </p:txBody>
      </p:sp>
      <p:sp>
        <p:nvSpPr>
          <p:cNvPr id="340003" name="Rectangle 35"/>
          <p:cNvSpPr>
            <a:spLocks noGrp="1" noChangeArrowheads="1"/>
          </p:cNvSpPr>
          <p:nvPr>
            <p:ph type="title"/>
          </p:nvPr>
        </p:nvSpPr>
        <p:spPr>
          <a:xfrm>
            <a:off x="124979" y="315308"/>
            <a:ext cx="6120680" cy="850106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zh-CN" sz="4400" b="1" dirty="0"/>
              <a:t>Soft Margin Classification</a:t>
            </a:r>
          </a:p>
        </p:txBody>
      </p:sp>
      <p:sp>
        <p:nvSpPr>
          <p:cNvPr id="340005" name="Rectangle 37"/>
          <p:cNvSpPr>
            <a:spLocks noChangeArrowheads="1"/>
          </p:cNvSpPr>
          <p:nvPr/>
        </p:nvSpPr>
        <p:spPr bwMode="auto">
          <a:xfrm>
            <a:off x="631615" y="2817018"/>
            <a:ext cx="7902785" cy="183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4F81BD"/>
              </a:buClr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prstClr val="black"/>
                </a:solidFill>
              </a:rPr>
              <a:t>What should our quadratic optimization criterion be?</a:t>
            </a:r>
          </a:p>
          <a:p>
            <a:pPr>
              <a:buClr>
                <a:srgbClr val="4F81BD"/>
              </a:buClr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990099"/>
                </a:solidFill>
              </a:rPr>
              <a:t>Minimize</a:t>
            </a:r>
            <a:endParaRPr lang="en-US" altLang="zh-CN" b="1" i="1" dirty="0">
              <a:solidFill>
                <a:srgbClr val="990099"/>
              </a:solidFill>
            </a:endParaRPr>
          </a:p>
        </p:txBody>
      </p:sp>
      <p:graphicFrame>
        <p:nvGraphicFramePr>
          <p:cNvPr id="340006" name="Object 3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670633"/>
              </p:ext>
            </p:extLst>
          </p:nvPr>
        </p:nvGraphicFramePr>
        <p:xfrm>
          <a:off x="2057400" y="3960812"/>
          <a:ext cx="3124200" cy="137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3" name="Equation" r:id="rId3" imgW="977760" imgH="431640" progId="Equation.3">
                  <p:embed/>
                </p:oleObj>
              </mc:Choice>
              <mc:Fallback>
                <p:oleObj name="Equation" r:id="rId3" imgW="9777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960812"/>
                        <a:ext cx="3124200" cy="1379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2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1000"/>
            <a:ext cx="6120680" cy="850106"/>
          </a:xfrm>
        </p:spPr>
        <p:txBody>
          <a:bodyPr/>
          <a:lstStyle/>
          <a:p>
            <a:r>
              <a:rPr lang="en-US" sz="4400" b="1" dirty="0"/>
              <a:t>Slack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</a:t>
            </a:r>
            <a:r>
              <a:rPr lang="en-US" b="1" dirty="0" smtClean="0"/>
              <a:t>lack</a:t>
            </a:r>
            <a:r>
              <a:rPr lang="en-US" dirty="0" smtClean="0"/>
              <a:t> </a:t>
            </a:r>
            <a:r>
              <a:rPr lang="en-US" b="1" dirty="0"/>
              <a:t>variable</a:t>
            </a:r>
            <a:r>
              <a:rPr lang="en-US" dirty="0"/>
              <a:t> as giving the classifier some leniency when it comes to moving around points near the </a:t>
            </a:r>
            <a:r>
              <a:rPr lang="en-US" b="1" dirty="0"/>
              <a:t>margin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C is large, larger slacks penalize the objective function of SVM’s more than when C is small.</a:t>
            </a:r>
          </a:p>
        </p:txBody>
      </p:sp>
    </p:spTree>
    <p:extLst>
      <p:ext uri="{BB962C8B-B14F-4D97-AF65-F5344CB8AC3E}">
        <p14:creationId xmlns:p14="http://schemas.microsoft.com/office/powerpoint/2010/main" val="334723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31" name="Line 15"/>
          <p:cNvSpPr>
            <a:spLocks noChangeShapeType="1"/>
          </p:cNvSpPr>
          <p:nvPr/>
        </p:nvSpPr>
        <p:spPr bwMode="auto">
          <a:xfrm>
            <a:off x="2441359" y="2091004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32" name="Line 16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33" name="Oval 17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34" name="Oval 18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35" name="Oval 19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36" name="Oval 20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37" name="Oval 21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38" name="Oval 22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39" name="Oval 23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40" name="Oval 24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41" name="Oval 25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42" name="Oval 26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43" name="Oval 27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44" name="Oval 28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45" name="Oval 29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46" name="Oval 30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47" name="Oval 31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48" name="Oval 32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49" name="Oval 33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50" name="Oval 34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51" name="Oval 35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52" name="Oval 36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53" name="Oval 37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54" name="Oval 38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55" name="Oval 39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56" name="Oval 40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57" name="Oval 41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58" name="Oval 42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59" name="Oval 43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60" name="Oval 44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61" name="Oval 45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62" name="Oval 46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63" name="Oval 47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64" name="Oval 48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65" name="Oval 49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66" name="Oval 50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67" name="Text Box 51"/>
          <p:cNvSpPr txBox="1">
            <a:spLocks noChangeArrowheads="1"/>
          </p:cNvSpPr>
          <p:nvPr/>
        </p:nvSpPr>
        <p:spPr bwMode="auto">
          <a:xfrm>
            <a:off x="4876800" y="1744436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 b="1" i="1" dirty="0">
                <a:solidFill>
                  <a:prstClr val="black"/>
                </a:solidFill>
                <a:latin typeface="Tahoma" panose="020B0604030504040204" pitchFamily="34" charset="0"/>
              </a:rPr>
              <a:t>f</a:t>
            </a:r>
            <a:r>
              <a:rPr lang="en-US" altLang="zh-CN" sz="2000" i="1" dirty="0">
                <a:solidFill>
                  <a:prstClr val="black"/>
                </a:solidFill>
                <a:latin typeface="Tahoma" panose="020B0604030504040204" pitchFamily="34" charset="0"/>
              </a:rPr>
              <a:t>(</a:t>
            </a:r>
            <a:r>
              <a:rPr lang="en-US" altLang="zh-CN" sz="2000" b="1" i="1" dirty="0" err="1">
                <a:solidFill>
                  <a:prstClr val="black"/>
                </a:solidFill>
                <a:latin typeface="Tahoma" panose="020B0604030504040204" pitchFamily="34" charset="0"/>
              </a:rPr>
              <a:t>x</a:t>
            </a:r>
            <a:r>
              <a:rPr lang="en-US" altLang="zh-CN" sz="2000" i="1" dirty="0" err="1">
                <a:solidFill>
                  <a:prstClr val="black"/>
                </a:solidFill>
                <a:latin typeface="Tahoma" panose="020B0604030504040204" pitchFamily="34" charset="0"/>
              </a:rPr>
              <a:t>,</a:t>
            </a:r>
            <a:r>
              <a:rPr lang="en-US" altLang="zh-CN" sz="2000" b="1" i="1" dirty="0" err="1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i="1" dirty="0" err="1">
                <a:solidFill>
                  <a:srgbClr val="00CC00"/>
                </a:solidFill>
                <a:latin typeface="Tahoma" panose="020B0604030504040204" pitchFamily="34" charset="0"/>
              </a:rPr>
              <a:t>,b</a:t>
            </a:r>
            <a:r>
              <a:rPr lang="en-US" altLang="zh-CN" sz="2000" i="1" dirty="0">
                <a:solidFill>
                  <a:prstClr val="black"/>
                </a:solidFill>
                <a:latin typeface="Tahoma" panose="020B0604030504040204" pitchFamily="34" charset="0"/>
              </a:rPr>
              <a:t>) = sign(</a:t>
            </a:r>
            <a:r>
              <a:rPr lang="en-US" altLang="zh-CN" sz="2000" b="1" i="1" dirty="0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b="1" i="1" dirty="0">
                <a:solidFill>
                  <a:prstClr val="black"/>
                </a:solidFill>
                <a:latin typeface="Tahoma" panose="020B0604030504040204" pitchFamily="34" charset="0"/>
              </a:rPr>
              <a:t> x</a:t>
            </a:r>
            <a:r>
              <a:rPr lang="en-US" altLang="zh-CN" sz="2000" i="1" dirty="0">
                <a:solidFill>
                  <a:srgbClr val="00CC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i="1" dirty="0">
                <a:solidFill>
                  <a:prstClr val="black"/>
                </a:solidFill>
                <a:latin typeface="Tahoma" panose="020B0604030504040204" pitchFamily="34" charset="0"/>
              </a:rPr>
              <a:t>+ </a:t>
            </a:r>
            <a:r>
              <a:rPr lang="en-US" altLang="zh-CN" sz="2000" i="1" dirty="0">
                <a:solidFill>
                  <a:srgbClr val="00CC00"/>
                </a:solidFill>
                <a:latin typeface="Tahoma" panose="020B0604030504040204" pitchFamily="34" charset="0"/>
              </a:rPr>
              <a:t>b</a:t>
            </a:r>
            <a:r>
              <a:rPr lang="en-US" altLang="zh-CN" sz="2000" i="1" dirty="0">
                <a:solidFill>
                  <a:prstClr val="black"/>
                </a:solidFill>
                <a:latin typeface="Tahoma" panose="020B0604030504040204" pitchFamily="34" charset="0"/>
              </a:rPr>
              <a:t>)</a:t>
            </a:r>
          </a:p>
        </p:txBody>
      </p:sp>
      <p:sp>
        <p:nvSpPr>
          <p:cNvPr id="239668" name="Line 52"/>
          <p:cNvSpPr>
            <a:spLocks noChangeShapeType="1"/>
          </p:cNvSpPr>
          <p:nvPr/>
        </p:nvSpPr>
        <p:spPr bwMode="auto">
          <a:xfrm flipV="1">
            <a:off x="3429000" y="1676400"/>
            <a:ext cx="1447800" cy="403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9669" name="Text Box 53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endParaRPr lang="en-US" altLang="en-US" sz="200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239670" name="Text Box 54"/>
          <p:cNvSpPr txBox="1">
            <a:spLocks noChangeArrowheads="1"/>
          </p:cNvSpPr>
          <p:nvPr/>
        </p:nvSpPr>
        <p:spPr bwMode="auto">
          <a:xfrm>
            <a:off x="6400800" y="33528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>
                <a:solidFill>
                  <a:prstClr val="black"/>
                </a:solidFill>
                <a:latin typeface="Tahoma" panose="020B0604030504040204" pitchFamily="34" charset="0"/>
              </a:rPr>
              <a:t>How would you classify this data?</a:t>
            </a:r>
          </a:p>
        </p:txBody>
      </p:sp>
      <p:sp>
        <p:nvSpPr>
          <p:cNvPr id="53" name="Text Box 12"/>
          <p:cNvSpPr txBox="1">
            <a:spLocks noChangeArrowheads="1"/>
          </p:cNvSpPr>
          <p:nvPr/>
        </p:nvSpPr>
        <p:spPr bwMode="auto">
          <a:xfrm>
            <a:off x="518430" y="2942845"/>
            <a:ext cx="1905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 dirty="0">
                <a:solidFill>
                  <a:prstClr val="black"/>
                </a:solidFill>
                <a:latin typeface="Tahoma" panose="020B0604030504040204" pitchFamily="34" charset="0"/>
              </a:rPr>
              <a:t>denotes +1</a:t>
            </a:r>
          </a:p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 dirty="0">
                <a:solidFill>
                  <a:prstClr val="black"/>
                </a:solidFill>
                <a:latin typeface="Tahoma" panose="020B0604030504040204" pitchFamily="34" charset="0"/>
              </a:rPr>
              <a:t>denotes -1</a:t>
            </a:r>
          </a:p>
        </p:txBody>
      </p:sp>
      <p:sp>
        <p:nvSpPr>
          <p:cNvPr id="54" name="Oval 13"/>
          <p:cNvSpPr>
            <a:spLocks noChangeAspect="1" noChangeArrowheads="1"/>
          </p:cNvSpPr>
          <p:nvPr/>
        </p:nvSpPr>
        <p:spPr bwMode="auto">
          <a:xfrm rot="4777107">
            <a:off x="429358" y="3093512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Oval 14"/>
          <p:cNvSpPr>
            <a:spLocks noChangeAspect="1" noChangeArrowheads="1"/>
          </p:cNvSpPr>
          <p:nvPr/>
        </p:nvSpPr>
        <p:spPr bwMode="auto">
          <a:xfrm rot="5895381">
            <a:off x="388214" y="3616695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auto">
          <a:xfrm>
            <a:off x="4359" y="600045"/>
            <a:ext cx="4648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1F497D"/>
                </a:solidFill>
              </a:rPr>
              <a:t> </a:t>
            </a:r>
            <a:r>
              <a:rPr lang="en-US" altLang="zh-CN" sz="4400" b="1" dirty="0">
                <a:solidFill>
                  <a:prstClr val="black"/>
                </a:solidFill>
                <a:latin typeface="Calibri"/>
                <a:cs typeface="+mj-cs"/>
              </a:rPr>
              <a:t>Linear Classifiers</a:t>
            </a:r>
          </a:p>
        </p:txBody>
      </p:sp>
    </p:spTree>
    <p:extLst>
      <p:ext uri="{BB962C8B-B14F-4D97-AF65-F5344CB8AC3E}">
        <p14:creationId xmlns:p14="http://schemas.microsoft.com/office/powerpoint/2010/main" val="317973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 margin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275" y="1996281"/>
            <a:ext cx="47434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5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Soft Margin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83820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7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2" name="Rectangle 4"/>
          <p:cNvSpPr>
            <a:spLocks noChangeArrowheads="1"/>
          </p:cNvSpPr>
          <p:nvPr/>
        </p:nvSpPr>
        <p:spPr bwMode="auto">
          <a:xfrm>
            <a:off x="152400" y="685800"/>
            <a:ext cx="727710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prstClr val="black"/>
                </a:solidFill>
                <a:latin typeface="Calibri"/>
                <a:cs typeface="+mj-cs"/>
              </a:rPr>
              <a:t>Hard Margin versus </a:t>
            </a:r>
            <a:endParaRPr lang="en-US" altLang="zh-CN" sz="4400" b="1" dirty="0" smtClean="0">
              <a:solidFill>
                <a:prstClr val="black"/>
              </a:solidFill>
              <a:latin typeface="Calibri"/>
              <a:cs typeface="+mj-cs"/>
            </a:endParaRPr>
          </a:p>
          <a:p>
            <a:r>
              <a:rPr lang="en-US" altLang="zh-CN" sz="4400" b="1" dirty="0" smtClean="0">
                <a:solidFill>
                  <a:prstClr val="black"/>
                </a:solidFill>
                <a:latin typeface="Calibri"/>
                <a:cs typeface="+mj-cs"/>
              </a:rPr>
              <a:t>Soft </a:t>
            </a:r>
            <a:r>
              <a:rPr lang="en-US" altLang="zh-CN" sz="4400" b="1" dirty="0">
                <a:solidFill>
                  <a:prstClr val="black"/>
                </a:solidFill>
                <a:latin typeface="Calibri"/>
                <a:cs typeface="+mj-cs"/>
              </a:rPr>
              <a:t>Margin</a:t>
            </a:r>
          </a:p>
        </p:txBody>
      </p:sp>
      <p:sp>
        <p:nvSpPr>
          <p:cNvPr id="309253" name="Rectangle 5"/>
          <p:cNvSpPr>
            <a:spLocks noChangeArrowheads="1"/>
          </p:cNvSpPr>
          <p:nvPr/>
        </p:nvSpPr>
        <p:spPr bwMode="auto">
          <a:xfrm>
            <a:off x="457200" y="1066800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4F81BD"/>
              </a:buClr>
            </a:pPr>
            <a:endParaRPr lang="en-US" altLang="zh-CN" sz="2400" b="1" dirty="0" smtClean="0">
              <a:solidFill>
                <a:prstClr val="black"/>
              </a:solidFill>
            </a:endParaRPr>
          </a:p>
          <a:p>
            <a:pPr>
              <a:buClr>
                <a:srgbClr val="4F81BD"/>
              </a:buClr>
            </a:pPr>
            <a:r>
              <a:rPr lang="en-US" altLang="zh-CN" sz="2400" b="1" dirty="0" smtClean="0">
                <a:solidFill>
                  <a:prstClr val="black"/>
                </a:solidFill>
              </a:rPr>
              <a:t>Hard Margin:</a:t>
            </a:r>
            <a:endParaRPr lang="en-US" altLang="zh-CN" sz="2400" b="1" dirty="0">
              <a:solidFill>
                <a:prstClr val="black"/>
              </a:solidFill>
            </a:endParaRPr>
          </a:p>
          <a:p>
            <a:pPr>
              <a:buClr>
                <a:srgbClr val="4F81BD"/>
              </a:buClr>
            </a:pPr>
            <a:endParaRPr lang="en-US" altLang="zh-CN" sz="2400" b="1" dirty="0">
              <a:solidFill>
                <a:prstClr val="black"/>
              </a:solidFill>
            </a:endParaRPr>
          </a:p>
          <a:p>
            <a:pPr>
              <a:buClr>
                <a:srgbClr val="4F81BD"/>
              </a:buClr>
            </a:pPr>
            <a:endParaRPr lang="en-US" altLang="zh-CN" dirty="0">
              <a:solidFill>
                <a:prstClr val="black"/>
              </a:solidFill>
            </a:endParaRPr>
          </a:p>
          <a:p>
            <a:pPr>
              <a:buClr>
                <a:srgbClr val="4F81BD"/>
              </a:buClr>
            </a:pPr>
            <a:endParaRPr lang="en-US" altLang="zh-CN" sz="2400" b="1" dirty="0">
              <a:solidFill>
                <a:prstClr val="black"/>
              </a:solidFill>
            </a:endParaRPr>
          </a:p>
          <a:p>
            <a:pPr>
              <a:buClr>
                <a:srgbClr val="4F81BD"/>
              </a:buClr>
            </a:pPr>
            <a:r>
              <a:rPr lang="en-US" altLang="zh-CN" sz="2400" b="1" dirty="0">
                <a:solidFill>
                  <a:prstClr val="black"/>
                </a:solidFill>
              </a:rPr>
              <a:t>Soft </a:t>
            </a:r>
            <a:r>
              <a:rPr lang="en-US" altLang="zh-CN" sz="2400" b="1" dirty="0" smtClean="0">
                <a:solidFill>
                  <a:prstClr val="black"/>
                </a:solidFill>
              </a:rPr>
              <a:t>Margin incorporating </a:t>
            </a:r>
            <a:r>
              <a:rPr lang="en-US" altLang="zh-CN" sz="2400" b="1" dirty="0">
                <a:solidFill>
                  <a:prstClr val="black"/>
                </a:solidFill>
              </a:rPr>
              <a:t>slack variables:</a:t>
            </a:r>
          </a:p>
          <a:p>
            <a:pPr>
              <a:buClr>
                <a:srgbClr val="4F81BD"/>
              </a:buClr>
            </a:pPr>
            <a:endParaRPr lang="en-US" altLang="zh-CN" sz="2400" b="1" dirty="0">
              <a:solidFill>
                <a:prstClr val="black"/>
              </a:solidFill>
            </a:endParaRPr>
          </a:p>
          <a:p>
            <a:pPr>
              <a:buClr>
                <a:srgbClr val="4F81BD"/>
              </a:buClr>
            </a:pPr>
            <a:endParaRPr lang="en-US" altLang="zh-CN" dirty="0">
              <a:solidFill>
                <a:prstClr val="black"/>
              </a:solidFill>
            </a:endParaRPr>
          </a:p>
          <a:p>
            <a:pPr>
              <a:buClr>
                <a:srgbClr val="4F81BD"/>
              </a:buClr>
            </a:pPr>
            <a:endParaRPr lang="en-US" altLang="zh-CN" sz="2800" dirty="0">
              <a:solidFill>
                <a:prstClr val="black"/>
              </a:solidFill>
            </a:endParaRPr>
          </a:p>
          <a:p>
            <a:pPr>
              <a:buClr>
                <a:srgbClr val="4F81BD"/>
              </a:buClr>
            </a:pPr>
            <a:r>
              <a:rPr lang="en-US" altLang="zh-CN" sz="2400" b="1" dirty="0">
                <a:solidFill>
                  <a:prstClr val="black"/>
                </a:solidFill>
              </a:rPr>
              <a:t>Parameter </a:t>
            </a:r>
            <a:r>
              <a:rPr lang="en-US" altLang="zh-CN" sz="2400" b="1" i="1" dirty="0">
                <a:solidFill>
                  <a:prstClr val="black"/>
                </a:solidFill>
              </a:rPr>
              <a:t>C</a:t>
            </a:r>
            <a:r>
              <a:rPr lang="en-US" altLang="zh-CN" sz="2400" b="1" dirty="0">
                <a:solidFill>
                  <a:prstClr val="black"/>
                </a:solidFill>
              </a:rPr>
              <a:t> can be viewed as a way to control overfitting.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9254" name="Text Box 6"/>
              <p:cNvSpPr txBox="1">
                <a:spLocks noChangeArrowheads="1"/>
              </p:cNvSpPr>
              <p:nvPr/>
            </p:nvSpPr>
            <p:spPr bwMode="auto">
              <a:xfrm>
                <a:off x="990600" y="1954306"/>
                <a:ext cx="6438900" cy="1151021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Find 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and 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such that</a:t>
                </a:r>
              </a:p>
              <a:p>
                <a:r>
                  <a:rPr lang="el-GR" altLang="en-US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000" baseline="30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w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is minimized and for all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{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,</a:t>
                </a:r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)}</a:t>
                </a:r>
                <a:endParaRPr lang="en-US" altLang="zh-CN" sz="2000" dirty="0">
                  <a:solidFill>
                    <a:prstClr val="black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0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(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000" b="1" baseline="30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000" b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+ b)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mc:Choice>
        <mc:Fallback xmlns="">
          <p:sp>
            <p:nvSpPr>
              <p:cNvPr id="30925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0600" y="1954306"/>
                <a:ext cx="6438900" cy="1151021"/>
              </a:xfrm>
              <a:prstGeom prst="rect">
                <a:avLst/>
              </a:prstGeom>
              <a:blipFill rotWithShape="0">
                <a:blip r:embed="rId3"/>
                <a:stretch>
                  <a:fillRect l="-849" t="-2083" b="-7813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9255" name="Text Box 7"/>
              <p:cNvSpPr txBox="1">
                <a:spLocks noChangeArrowheads="1"/>
              </p:cNvSpPr>
              <p:nvPr/>
            </p:nvSpPr>
            <p:spPr bwMode="auto">
              <a:xfrm>
                <a:off x="954741" y="3934012"/>
                <a:ext cx="6858000" cy="1151021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Find 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and 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such that</a:t>
                </a:r>
              </a:p>
              <a:p>
                <a:r>
                  <a:rPr lang="el-GR" altLang="en-US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000" baseline="30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w </a:t>
                </a:r>
                <a:r>
                  <a:rPr lang="en-US" altLang="zh-CN" sz="20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000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C </a:t>
                </a:r>
                <a:r>
                  <a:rPr lang="el-GR" alt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Σ</a:t>
                </a:r>
                <a:r>
                  <a:rPr lang="en-US" alt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000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ξ</a:t>
                </a:r>
                <a:r>
                  <a:rPr lang="en-US" altLang="zh-CN" sz="2000" i="1" baseline="-25000" dirty="0" err="1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    is minimized and for all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{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,</a:t>
                </a:r>
                <a:r>
                  <a:rPr lang="en-US" altLang="zh-CN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)}</a:t>
                </a:r>
                <a:endParaRPr lang="en-US" altLang="zh-CN" sz="2000" dirty="0">
                  <a:solidFill>
                    <a:prstClr val="black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0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000" b="1" baseline="30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000" b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 </a:t>
                </a:r>
                <a:r>
                  <a:rPr lang="el-GR" alt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ξ</a:t>
                </a:r>
                <a:r>
                  <a:rPr lang="en-US" altLang="zh-CN" sz="2000" i="1" baseline="-250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and    </a:t>
                </a:r>
                <a:r>
                  <a:rPr lang="el-GR" altLang="en-US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ξ</a:t>
                </a:r>
                <a:r>
                  <a:rPr lang="en-US" altLang="zh-CN" sz="2000" i="1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for all </a:t>
                </a:r>
                <a:r>
                  <a:rPr lang="en-US" altLang="zh-CN" sz="20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</mc:Choice>
        <mc:Fallback xmlns="">
          <p:sp>
            <p:nvSpPr>
              <p:cNvPr id="30925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4741" y="3934012"/>
                <a:ext cx="6858000" cy="1151021"/>
              </a:xfrm>
              <a:prstGeom prst="rect">
                <a:avLst/>
              </a:prstGeom>
              <a:blipFill rotWithShape="0">
                <a:blip r:embed="rId4"/>
                <a:stretch>
                  <a:fillRect l="-797" t="-1554" b="-7254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7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of C 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 parameter tells the SVM optimization how much you want to avoid misclassifying each training example.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large values of C, the optimization will choose a smaller-margin hyperplane if that hyperplane does a better job of getting all the training points classified correctly. </a:t>
            </a:r>
            <a:endParaRPr lang="en-US" dirty="0" smtClean="0"/>
          </a:p>
          <a:p>
            <a:r>
              <a:rPr lang="en-US" dirty="0" smtClean="0"/>
              <a:t>Conversely</a:t>
            </a:r>
            <a:r>
              <a:rPr lang="en-US" dirty="0"/>
              <a:t>, a very small value of C will cause the optimizer to look for a larger-margin separating hyperplane, even if that hyperplane misclassifies more points.</a:t>
            </a:r>
          </a:p>
        </p:txBody>
      </p:sp>
    </p:spTree>
    <p:extLst>
      <p:ext uri="{BB962C8B-B14F-4D97-AF65-F5344CB8AC3E}">
        <p14:creationId xmlns:p14="http://schemas.microsoft.com/office/powerpoint/2010/main" val="272355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Effect of Margin size v/s misclassification cost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371600"/>
            <a:ext cx="73056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6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Effect of Margin size v/s misclassification cost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73914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8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Effect of Margin size v/s misclassification cost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447800"/>
            <a:ext cx="76866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6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8991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2600" b="1" dirty="0" smtClean="0"/>
              <a:t>Text </a:t>
            </a:r>
            <a:r>
              <a:rPr lang="en-US" altLang="zh-CN" sz="2600" b="1" dirty="0"/>
              <a:t>categorization with Support Vector Machines:</a:t>
            </a:r>
            <a:br>
              <a:rPr lang="en-US" altLang="zh-CN" sz="2600" b="1" dirty="0"/>
            </a:br>
            <a:r>
              <a:rPr lang="en-US" altLang="zh-CN" sz="2600" b="1" dirty="0"/>
              <a:t>learning with many relevant features</a:t>
            </a:r>
            <a:r>
              <a:rPr lang="en-US" altLang="zh-CN" sz="2600" dirty="0"/>
              <a:t> </a:t>
            </a:r>
            <a:r>
              <a:rPr lang="en-US" altLang="zh-CN" sz="2600" dirty="0" smtClean="0"/>
              <a:t>-  </a:t>
            </a:r>
            <a:r>
              <a:rPr lang="en-US" altLang="zh-CN" sz="2400" dirty="0"/>
              <a:t>T. </a:t>
            </a:r>
            <a:r>
              <a:rPr lang="en-US" altLang="zh-CN" sz="2400" dirty="0" smtClean="0"/>
              <a:t>Joachims, ECML </a:t>
            </a:r>
          </a:p>
          <a:p>
            <a:r>
              <a:rPr lang="en-IN" sz="2400" b="1" dirty="0" smtClean="0"/>
              <a:t>A </a:t>
            </a:r>
            <a:r>
              <a:rPr lang="en-IN" sz="2400" b="1" dirty="0"/>
              <a:t>Tutorial on Support Vector Machines for Pattern Recognition</a:t>
            </a:r>
            <a:r>
              <a:rPr lang="en-IN" sz="2400" dirty="0"/>
              <a:t>, Kluwer Academic </a:t>
            </a:r>
            <a:r>
              <a:rPr lang="en-IN" sz="2400" dirty="0" smtClean="0"/>
              <a:t>Publishers - Christopher </a:t>
            </a:r>
            <a:r>
              <a:rPr lang="en-IN" sz="2400" dirty="0"/>
              <a:t>J</a:t>
            </a:r>
            <a:r>
              <a:rPr lang="en-IN" sz="2400" dirty="0" smtClean="0"/>
              <a:t>.C. Burges</a:t>
            </a:r>
          </a:p>
          <a:p>
            <a:r>
              <a:rPr lang="en-US" altLang="zh-CN" sz="2400" dirty="0">
                <a:hlinkClick r:id="rId2"/>
              </a:rPr>
              <a:t>http://www.cs.utexas.edu/users/mooney/cs391L</a:t>
            </a:r>
            <a:r>
              <a:rPr lang="en-US" altLang="zh-CN" sz="2400" dirty="0" smtClean="0">
                <a:hlinkClick r:id="rId2"/>
              </a:rPr>
              <a:t>/</a:t>
            </a:r>
            <a:endParaRPr lang="en-US" altLang="zh-CN" sz="2400" dirty="0" smtClean="0"/>
          </a:p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www.coursera.org/learn/machine-learning/home/week/7</a:t>
            </a:r>
            <a:endParaRPr lang="en-US" sz="2400" dirty="0" smtClean="0"/>
          </a:p>
          <a:p>
            <a:r>
              <a:rPr lang="en-US" sz="2400" dirty="0"/>
              <a:t>https://towardsdatascience.com/support-vector-machine-introduction-to-machine-learning-algorithms-934a444fca47</a:t>
            </a:r>
            <a:endParaRPr lang="en-US" sz="2400" dirty="0" smtClean="0"/>
          </a:p>
          <a:p>
            <a:r>
              <a:rPr lang="en-US" sz="2400" dirty="0">
                <a:hlinkClick r:id="rId4"/>
              </a:rPr>
              <a:t>https://data-flair.training/blogs/svm-kernel-functions</a:t>
            </a:r>
            <a:r>
              <a:rPr lang="en-US" sz="2400" dirty="0" smtClean="0">
                <a:hlinkClick r:id="rId4"/>
              </a:rPr>
              <a:t>/</a:t>
            </a:r>
            <a:endParaRPr lang="en-US" sz="2400" dirty="0" smtClean="0"/>
          </a:p>
          <a:p>
            <a:r>
              <a:rPr lang="en-US" sz="2400" dirty="0">
                <a:hlinkClick r:id="rId5"/>
              </a:rPr>
              <a:t>MIT 6.034 Artificial Intelligence, Fall </a:t>
            </a:r>
            <a:r>
              <a:rPr lang="en-US" sz="2400" dirty="0" smtClean="0">
                <a:hlinkClick r:id="rId5"/>
              </a:rPr>
              <a:t>2010</a:t>
            </a:r>
            <a:endParaRPr lang="en-US" sz="2400" dirty="0" smtClean="0"/>
          </a:p>
          <a:p>
            <a:r>
              <a:rPr lang="en-US" sz="2400" dirty="0">
                <a:hlinkClick r:id="rId6"/>
              </a:rPr>
              <a:t>https://</a:t>
            </a:r>
            <a:r>
              <a:rPr lang="en-US" sz="2400" dirty="0" smtClean="0">
                <a:hlinkClick r:id="rId6"/>
              </a:rPr>
              <a:t>stats.stackexchange.com/questions/30042/neural-networks-vs-support-vector-machines-are-the-second-definitely-superior</a:t>
            </a:r>
            <a:endParaRPr lang="en-US" sz="2400" dirty="0" smtClean="0"/>
          </a:p>
          <a:p>
            <a:r>
              <a:rPr lang="en-US" sz="2400" dirty="0">
                <a:hlinkClick r:id="rId7"/>
              </a:rPr>
              <a:t>https://</a:t>
            </a:r>
            <a:r>
              <a:rPr lang="en-US" sz="2400" dirty="0" smtClean="0">
                <a:hlinkClick r:id="rId7"/>
              </a:rPr>
              <a:t>www.sciencedirect.com/science/article/abs/pii/S0893608006002796</a:t>
            </a:r>
            <a:endParaRPr lang="en-US" sz="2400" dirty="0" smtClean="0"/>
          </a:p>
          <a:p>
            <a:r>
              <a:rPr lang="en-US" sz="2400" dirty="0">
                <a:hlinkClick r:id="rId8"/>
              </a:rPr>
              <a:t>https://</a:t>
            </a:r>
            <a:r>
              <a:rPr lang="en-US" sz="2400" dirty="0" smtClean="0">
                <a:hlinkClick r:id="rId8"/>
              </a:rPr>
              <a:t>medium.com/deep-math-machine-learning-ai/chapter-3-support-vector-machine-with-math-47d6193c82be</a:t>
            </a:r>
            <a:endParaRPr lang="en-US" sz="2400" dirty="0" smtClean="0"/>
          </a:p>
          <a:p>
            <a:r>
              <a:rPr lang="en-US" sz="2400" dirty="0" smtClean="0">
                <a:hlinkClick r:id="rId9"/>
              </a:rPr>
              <a:t>Radial basis kernel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24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7576" y="533400"/>
            <a:ext cx="7300664" cy="85010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400" b="1" smtClean="0">
                <a:solidFill>
                  <a:prstClr val="black"/>
                </a:solidFill>
              </a:rPr>
              <a:t>Good Web References for SVM</a:t>
            </a:r>
            <a:endParaRPr lang="en-US" sz="4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42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95401"/>
            <a:ext cx="9144000" cy="469629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4000" dirty="0"/>
              <a:t>Nonlinear SVM </a:t>
            </a:r>
            <a:endParaRPr lang="en-US" sz="40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 smtClean="0"/>
              <a:t>Kernel Trick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 smtClean="0"/>
              <a:t>SVM Kernels</a:t>
            </a:r>
            <a:endParaRPr lang="en-US" sz="40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/>
              <a:t>Multi-Class </a:t>
            </a:r>
            <a:r>
              <a:rPr lang="en-US" sz="4000" dirty="0" smtClean="0"/>
              <a:t>Problem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 smtClean="0"/>
              <a:t>SVM vs Logistic Regression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 smtClean="0"/>
              <a:t>SVM Applications</a:t>
            </a:r>
            <a:endParaRPr lang="en-US" sz="4000" dirty="0"/>
          </a:p>
          <a:p>
            <a:pPr marL="457200" lvl="1" indent="0">
              <a:buNone/>
            </a:pPr>
            <a:endParaRPr lang="en-US" sz="4000" dirty="0"/>
          </a:p>
          <a:p>
            <a:pPr lvl="1">
              <a:buFont typeface="Wingdings" panose="05000000000000000000" pitchFamily="2" charset="2"/>
              <a:buChar char="§"/>
            </a:pPr>
            <a:endParaRPr lang="en-IN" sz="40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4400" smtClean="0"/>
              <a:t>SVM - II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9448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7"/>
              <p:cNvSpPr txBox="1">
                <a:spLocks noChangeArrowheads="1"/>
              </p:cNvSpPr>
              <p:nvPr/>
            </p:nvSpPr>
            <p:spPr bwMode="auto">
              <a:xfrm>
                <a:off x="1295400" y="2667000"/>
                <a:ext cx="5638800" cy="624082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</a:rPr>
                  <a:t>L(w, b,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400" b="1" baseline="30000" dirty="0" smtClean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 - </a:t>
                </a:r>
                <a:r>
                  <a:rPr lang="el-GR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[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400" b="1" baseline="30000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 -1]</a:t>
                </a:r>
                <a:endPara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5400" y="2667000"/>
                <a:ext cx="5638800" cy="624082"/>
              </a:xfrm>
              <a:prstGeom prst="rect">
                <a:avLst/>
              </a:prstGeom>
              <a:blipFill rotWithShape="0">
                <a:blip r:embed="rId3"/>
                <a:stretch>
                  <a:fillRect l="-1507" b="-5660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46385"/>
          <a:stretch/>
        </p:blipFill>
        <p:spPr>
          <a:xfrm>
            <a:off x="190500" y="1447801"/>
            <a:ext cx="8267700" cy="289560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4482" y="324971"/>
            <a:ext cx="8382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Solving the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1281952" y="4343401"/>
                <a:ext cx="6185648" cy="1574405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800" dirty="0" smtClean="0">
                    <a:latin typeface="Times New Roman" panose="02020603050405020304" pitchFamily="18" charset="0"/>
                  </a:rPr>
                  <a:t>Find 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 and b such that</a:t>
                </a:r>
              </a:p>
              <a:p>
                <a:r>
                  <a:rPr lang="el-GR" alt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800" b="1" dirty="0"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800" b="1" baseline="30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 is minimized; </a:t>
                </a:r>
              </a:p>
              <a:p>
                <a:pPr algn="l"/>
                <a:r>
                  <a:rPr lang="en-US" altLang="zh-CN" sz="2800" dirty="0">
                    <a:latin typeface="Times New Roman" panose="02020603050405020304" pitchFamily="18" charset="0"/>
                  </a:rPr>
                  <a:t>and for all {(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,</a:t>
                </a:r>
                <a:r>
                  <a:rPr lang="en-US" altLang="zh-CN" sz="2800" i="1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)}:  </a:t>
                </a:r>
                <a:r>
                  <a:rPr lang="en-US" altLang="zh-CN" sz="2800" i="1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 (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800" b="1" baseline="30000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8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mc:Choice>
        <mc:Fallback xmlns="">
          <p:sp>
            <p:nvSpPr>
              <p:cNvPr id="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81952" y="4343401"/>
                <a:ext cx="6185648" cy="1574405"/>
              </a:xfrm>
              <a:prstGeom prst="rect">
                <a:avLst/>
              </a:prstGeom>
              <a:blipFill rotWithShape="0">
                <a:blip r:embed="rId5"/>
                <a:stretch>
                  <a:fillRect l="-1766" t="-3435" b="-8779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95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52" name="Text Box 12"/>
          <p:cNvSpPr txBox="1">
            <a:spLocks noChangeArrowheads="1"/>
          </p:cNvSpPr>
          <p:nvPr/>
        </p:nvSpPr>
        <p:spPr bwMode="auto">
          <a:xfrm>
            <a:off x="390618" y="2887692"/>
            <a:ext cx="1905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 dirty="0" smtClean="0">
                <a:solidFill>
                  <a:prstClr val="black"/>
                </a:solidFill>
                <a:latin typeface="Tahoma" panose="020B0604030504040204" pitchFamily="34" charset="0"/>
              </a:rPr>
              <a:t>  denotes </a:t>
            </a:r>
            <a:r>
              <a:rPr lang="en-US" altLang="zh-CN" sz="2000" dirty="0">
                <a:solidFill>
                  <a:prstClr val="black"/>
                </a:solidFill>
                <a:latin typeface="Tahoma" panose="020B0604030504040204" pitchFamily="34" charset="0"/>
              </a:rPr>
              <a:t>+1</a:t>
            </a:r>
          </a:p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 dirty="0" smtClean="0">
                <a:solidFill>
                  <a:prstClr val="black"/>
                </a:solidFill>
                <a:latin typeface="Tahoma" panose="020B0604030504040204" pitchFamily="34" charset="0"/>
              </a:rPr>
              <a:t>  denotes </a:t>
            </a:r>
            <a:r>
              <a:rPr lang="en-US" altLang="zh-CN" sz="2000" dirty="0">
                <a:solidFill>
                  <a:prstClr val="black"/>
                </a:solidFill>
                <a:latin typeface="Tahoma" panose="020B0604030504040204" pitchFamily="34" charset="0"/>
              </a:rPr>
              <a:t>-1</a:t>
            </a:r>
          </a:p>
        </p:txBody>
      </p:sp>
      <p:sp>
        <p:nvSpPr>
          <p:cNvPr id="240653" name="Oval 13"/>
          <p:cNvSpPr>
            <a:spLocks noChangeAspect="1" noChangeArrowheads="1"/>
          </p:cNvSpPr>
          <p:nvPr/>
        </p:nvSpPr>
        <p:spPr bwMode="auto">
          <a:xfrm rot="4777107">
            <a:off x="416481" y="3094038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54" name="Oval 14"/>
          <p:cNvSpPr>
            <a:spLocks noChangeAspect="1" noChangeArrowheads="1"/>
          </p:cNvSpPr>
          <p:nvPr/>
        </p:nvSpPr>
        <p:spPr bwMode="auto">
          <a:xfrm rot="5895381">
            <a:off x="395666" y="3532432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55" name="Line 15"/>
          <p:cNvSpPr>
            <a:spLocks noChangeShapeType="1"/>
          </p:cNvSpPr>
          <p:nvPr/>
        </p:nvSpPr>
        <p:spPr bwMode="auto">
          <a:xfrm>
            <a:off x="2438400" y="2089818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56" name="Line 16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57" name="Oval 17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58" name="Oval 18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59" name="Oval 19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60" name="Oval 20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61" name="Oval 21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62" name="Oval 22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63" name="Oval 23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64" name="Oval 24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65" name="Oval 25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66" name="Oval 26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67" name="Oval 27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68" name="Oval 28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69" name="Oval 29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70" name="Oval 30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71" name="Oval 31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72" name="Oval 32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73" name="Oval 33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74" name="Oval 34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75" name="Oval 35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76" name="Oval 36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77" name="Oval 37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78" name="Oval 38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79" name="Oval 39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80" name="Oval 40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81" name="Oval 41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82" name="Oval 42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83" name="Oval 43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84" name="Oval 44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85" name="Oval 45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86" name="Oval 46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87" name="Oval 47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88" name="Oval 48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89" name="Oval 49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90" name="Oval 50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91" name="Text Box 51"/>
          <p:cNvSpPr txBox="1">
            <a:spLocks noChangeArrowheads="1"/>
          </p:cNvSpPr>
          <p:nvPr/>
        </p:nvSpPr>
        <p:spPr bwMode="auto">
          <a:xfrm>
            <a:off x="2458571" y="1434418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 b="1" i="1" dirty="0">
                <a:solidFill>
                  <a:prstClr val="black"/>
                </a:solidFill>
                <a:latin typeface="Tahoma" panose="020B0604030504040204" pitchFamily="34" charset="0"/>
              </a:rPr>
              <a:t>f</a:t>
            </a:r>
            <a:r>
              <a:rPr lang="en-US" altLang="zh-CN" sz="2000" i="1" dirty="0">
                <a:solidFill>
                  <a:prstClr val="black"/>
                </a:solidFill>
                <a:latin typeface="Tahoma" panose="020B0604030504040204" pitchFamily="34" charset="0"/>
              </a:rPr>
              <a:t>(</a:t>
            </a:r>
            <a:r>
              <a:rPr lang="en-US" altLang="zh-CN" sz="2000" b="1" i="1" dirty="0" err="1">
                <a:solidFill>
                  <a:prstClr val="black"/>
                </a:solidFill>
                <a:latin typeface="Tahoma" panose="020B0604030504040204" pitchFamily="34" charset="0"/>
              </a:rPr>
              <a:t>x</a:t>
            </a:r>
            <a:r>
              <a:rPr lang="en-US" altLang="zh-CN" sz="2000" i="1" dirty="0" err="1">
                <a:solidFill>
                  <a:prstClr val="black"/>
                </a:solidFill>
                <a:latin typeface="Tahoma" panose="020B0604030504040204" pitchFamily="34" charset="0"/>
              </a:rPr>
              <a:t>,</a:t>
            </a:r>
            <a:r>
              <a:rPr lang="en-US" altLang="zh-CN" sz="2000" b="1" i="1" dirty="0" err="1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i="1" dirty="0" err="1">
                <a:solidFill>
                  <a:srgbClr val="00CC00"/>
                </a:solidFill>
                <a:latin typeface="Tahoma" panose="020B0604030504040204" pitchFamily="34" charset="0"/>
              </a:rPr>
              <a:t>,b</a:t>
            </a:r>
            <a:r>
              <a:rPr lang="en-US" altLang="zh-CN" sz="2000" i="1" dirty="0">
                <a:solidFill>
                  <a:prstClr val="black"/>
                </a:solidFill>
                <a:latin typeface="Tahoma" panose="020B0604030504040204" pitchFamily="34" charset="0"/>
              </a:rPr>
              <a:t>) = sign(</a:t>
            </a:r>
            <a:r>
              <a:rPr lang="en-US" altLang="zh-CN" sz="2000" b="1" i="1" dirty="0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b="1" i="1" dirty="0">
                <a:solidFill>
                  <a:prstClr val="black"/>
                </a:solidFill>
                <a:latin typeface="Tahoma" panose="020B0604030504040204" pitchFamily="34" charset="0"/>
              </a:rPr>
              <a:t> x</a:t>
            </a:r>
            <a:r>
              <a:rPr lang="en-US" altLang="zh-CN" sz="2000" i="1" dirty="0">
                <a:solidFill>
                  <a:srgbClr val="00CC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i="1" dirty="0">
                <a:solidFill>
                  <a:prstClr val="black"/>
                </a:solidFill>
                <a:latin typeface="Tahoma" panose="020B0604030504040204" pitchFamily="34" charset="0"/>
              </a:rPr>
              <a:t>+ </a:t>
            </a:r>
            <a:r>
              <a:rPr lang="en-US" altLang="zh-CN" sz="2000" i="1" dirty="0">
                <a:solidFill>
                  <a:srgbClr val="00CC00"/>
                </a:solidFill>
                <a:latin typeface="Tahoma" panose="020B0604030504040204" pitchFamily="34" charset="0"/>
              </a:rPr>
              <a:t>b</a:t>
            </a:r>
            <a:r>
              <a:rPr lang="en-US" altLang="zh-CN" sz="2000" i="1" dirty="0">
                <a:solidFill>
                  <a:prstClr val="black"/>
                </a:solidFill>
                <a:latin typeface="Tahoma" panose="020B0604030504040204" pitchFamily="34" charset="0"/>
              </a:rPr>
              <a:t>)</a:t>
            </a:r>
          </a:p>
        </p:txBody>
      </p:sp>
      <p:sp>
        <p:nvSpPr>
          <p:cNvPr id="240692" name="Line 52"/>
          <p:cNvSpPr>
            <a:spLocks noChangeShapeType="1"/>
          </p:cNvSpPr>
          <p:nvPr/>
        </p:nvSpPr>
        <p:spPr bwMode="auto">
          <a:xfrm flipV="1">
            <a:off x="3429000" y="1676400"/>
            <a:ext cx="1447800" cy="403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93" name="Text Box 53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endParaRPr lang="en-US" altLang="en-US" sz="200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240694" name="Text Box 54"/>
          <p:cNvSpPr txBox="1">
            <a:spLocks noChangeArrowheads="1"/>
          </p:cNvSpPr>
          <p:nvPr/>
        </p:nvSpPr>
        <p:spPr bwMode="auto">
          <a:xfrm>
            <a:off x="6400800" y="3352800"/>
            <a:ext cx="22098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>
                <a:solidFill>
                  <a:prstClr val="black"/>
                </a:solidFill>
                <a:latin typeface="Tahoma" panose="020B0604030504040204" pitchFamily="34" charset="0"/>
              </a:rPr>
              <a:t>Any of these would be fine..</a:t>
            </a:r>
          </a:p>
          <a:p>
            <a:pPr>
              <a:spcBef>
                <a:spcPct val="50000"/>
              </a:spcBef>
              <a:buClr>
                <a:prstClr val="black"/>
              </a:buClr>
            </a:pPr>
            <a:endParaRPr lang="en-US" altLang="zh-CN" sz="200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>
                <a:solidFill>
                  <a:prstClr val="black"/>
                </a:solidFill>
                <a:latin typeface="Tahoma" panose="020B0604030504040204" pitchFamily="34" charset="0"/>
              </a:rPr>
              <a:t>..but which is best?</a:t>
            </a:r>
          </a:p>
        </p:txBody>
      </p:sp>
      <p:sp>
        <p:nvSpPr>
          <p:cNvPr id="240695" name="Line 55"/>
          <p:cNvSpPr>
            <a:spLocks noChangeShapeType="1"/>
          </p:cNvSpPr>
          <p:nvPr/>
        </p:nvSpPr>
        <p:spPr bwMode="auto">
          <a:xfrm flipV="1">
            <a:off x="2286000" y="2362200"/>
            <a:ext cx="4038600" cy="259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96" name="Line 56"/>
          <p:cNvSpPr>
            <a:spLocks noChangeShapeType="1"/>
          </p:cNvSpPr>
          <p:nvPr/>
        </p:nvSpPr>
        <p:spPr bwMode="auto">
          <a:xfrm flipV="1">
            <a:off x="2590800" y="2209800"/>
            <a:ext cx="3124200" cy="304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97" name="Line 57"/>
          <p:cNvSpPr>
            <a:spLocks noChangeShapeType="1"/>
          </p:cNvSpPr>
          <p:nvPr/>
        </p:nvSpPr>
        <p:spPr bwMode="auto">
          <a:xfrm flipV="1">
            <a:off x="2057400" y="2438400"/>
            <a:ext cx="480060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98" name="Line 58"/>
          <p:cNvSpPr>
            <a:spLocks noChangeShapeType="1"/>
          </p:cNvSpPr>
          <p:nvPr/>
        </p:nvSpPr>
        <p:spPr bwMode="auto">
          <a:xfrm flipV="1">
            <a:off x="2438400" y="2209800"/>
            <a:ext cx="3810000" cy="281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699" name="Line 59"/>
          <p:cNvSpPr>
            <a:spLocks noChangeShapeType="1"/>
          </p:cNvSpPr>
          <p:nvPr/>
        </p:nvSpPr>
        <p:spPr bwMode="auto">
          <a:xfrm flipV="1">
            <a:off x="2362200" y="1905000"/>
            <a:ext cx="3886200" cy="3352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700" name="Line 60"/>
          <p:cNvSpPr>
            <a:spLocks noChangeShapeType="1"/>
          </p:cNvSpPr>
          <p:nvPr/>
        </p:nvSpPr>
        <p:spPr bwMode="auto">
          <a:xfrm flipV="1">
            <a:off x="2590800" y="1752600"/>
            <a:ext cx="3429000" cy="3352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701" name="Line 61"/>
          <p:cNvSpPr>
            <a:spLocks noChangeShapeType="1"/>
          </p:cNvSpPr>
          <p:nvPr/>
        </p:nvSpPr>
        <p:spPr bwMode="auto">
          <a:xfrm flipV="1">
            <a:off x="2819400" y="2133600"/>
            <a:ext cx="2743200" cy="3505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0702" name="Line 62"/>
          <p:cNvSpPr>
            <a:spLocks noChangeShapeType="1"/>
          </p:cNvSpPr>
          <p:nvPr/>
        </p:nvSpPr>
        <p:spPr bwMode="auto">
          <a:xfrm flipV="1">
            <a:off x="2362200" y="2209800"/>
            <a:ext cx="4114800" cy="281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4359" y="600045"/>
            <a:ext cx="4648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1F497D"/>
                </a:solidFill>
              </a:rPr>
              <a:t> </a:t>
            </a:r>
            <a:r>
              <a:rPr lang="en-US" altLang="zh-CN" sz="4400" b="1" dirty="0">
                <a:solidFill>
                  <a:prstClr val="black"/>
                </a:solidFill>
                <a:latin typeface="Calibri"/>
                <a:cs typeface="+mj-cs"/>
              </a:rPr>
              <a:t>Linear Classifiers</a:t>
            </a:r>
          </a:p>
        </p:txBody>
      </p:sp>
    </p:spTree>
    <p:extLst>
      <p:ext uri="{BB962C8B-B14F-4D97-AF65-F5344CB8AC3E}">
        <p14:creationId xmlns:p14="http://schemas.microsoft.com/office/powerpoint/2010/main" val="35799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80" name="Rectangle 4"/>
          <p:cNvSpPr>
            <a:spLocks noChangeArrowheads="1"/>
          </p:cNvSpPr>
          <p:nvPr/>
        </p:nvSpPr>
        <p:spPr bwMode="auto">
          <a:xfrm>
            <a:off x="4572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Solving the 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6181" name="Rectangle 5"/>
              <p:cNvSpPr>
                <a:spLocks noChangeArrowheads="1"/>
              </p:cNvSpPr>
              <p:nvPr/>
            </p:nvSpPr>
            <p:spPr bwMode="auto">
              <a:xfrm>
                <a:off x="228600" y="1447800"/>
                <a:ext cx="8229600" cy="5029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 algn="l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669925" indent="-325438" algn="l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022350" indent="-350838" algn="l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339850" indent="-315913" algn="l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1681163" indent="-339725" algn="l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1383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5955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0527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5099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b="1" dirty="0" smtClean="0"/>
                  <a:t>The </a:t>
                </a:r>
                <a:r>
                  <a:rPr lang="en-US" altLang="zh-CN" sz="2000" b="1" dirty="0"/>
                  <a:t>solution involves constructing a </a:t>
                </a:r>
                <a:r>
                  <a:rPr lang="en-US" altLang="zh-CN" sz="2000" b="1" i="1" dirty="0"/>
                  <a:t>dual problem </a:t>
                </a:r>
                <a:r>
                  <a:rPr lang="en-US" altLang="zh-CN" sz="2000" b="1" dirty="0"/>
                  <a:t>where a </a:t>
                </a:r>
                <a:r>
                  <a:rPr lang="en-US" altLang="zh-CN" sz="2000" b="1" i="1" dirty="0"/>
                  <a:t>Lagrange multiplier</a:t>
                </a:r>
                <a:r>
                  <a:rPr lang="en-US" altLang="zh-CN" sz="2000" b="1" dirty="0"/>
                  <a:t> </a:t>
                </a:r>
                <a:r>
                  <a:rPr lang="el-GR" altLang="en-US" sz="2000" b="1" i="1" dirty="0">
                    <a:cs typeface="Times New Roman" panose="02020603050405020304" pitchFamily="18" charset="0"/>
                  </a:rPr>
                  <a:t>α</a:t>
                </a:r>
                <a:r>
                  <a:rPr lang="en-US" altLang="zh-CN" sz="2000" b="1" i="1" baseline="-25000" dirty="0" err="1"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="1" i="1" baseline="-25000" dirty="0"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cs typeface="Times New Roman" panose="02020603050405020304" pitchFamily="18" charset="0"/>
                  </a:rPr>
                  <a:t>is associated with every constraint in the primary problem</a:t>
                </a:r>
                <a:r>
                  <a:rPr lang="en-US" altLang="zh-CN" sz="2000" b="1" dirty="0" smtClean="0"/>
                  <a:t>:</a:t>
                </a:r>
              </a:p>
              <a:p>
                <a:endParaRPr lang="en-US" altLang="zh-CN" sz="2000" b="1" dirty="0"/>
              </a:p>
              <a:p>
                <a:endParaRPr lang="en-US" altLang="zh-CN" sz="2000" b="1" dirty="0" smtClean="0"/>
              </a:p>
              <a:p>
                <a:endParaRPr lang="en-US" altLang="zh-CN" sz="2000" b="1" dirty="0" smtClean="0"/>
              </a:p>
              <a:p>
                <a:r>
                  <a:rPr lang="en-US" altLang="zh-CN" sz="2000" b="1" dirty="0" smtClean="0"/>
                  <a:t>Taking partial derivative with respect to w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altLang="zh-CN" sz="2000" b="1" dirty="0" smtClean="0"/>
                  <a:t> = 0</a:t>
                </a:r>
              </a:p>
              <a:p>
                <a:pPr lvl="1"/>
                <a:r>
                  <a:rPr lang="en-US" altLang="zh-CN" sz="2000" dirty="0" smtClean="0"/>
                  <a:t>w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</a:rPr>
                  <a:t> - </a:t>
                </a:r>
                <a:r>
                  <a:rPr lang="el-G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0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000" i="1" baseline="-25000" dirty="0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000" b="1" baseline="-25000" dirty="0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</a:rPr>
                  <a:t> = 0</a:t>
                </a:r>
              </a:p>
              <a:p>
                <a:pPr lvl="1"/>
                <a:r>
                  <a:rPr lang="en-US" altLang="zh-CN" sz="2000" dirty="0"/>
                  <a:t>w</a:t>
                </a:r>
                <a:r>
                  <a:rPr lang="en-US" altLang="zh-CN" sz="2000" b="1" dirty="0">
                    <a:latin typeface="Times New Roman" panose="02020603050405020304" pitchFamily="18" charset="0"/>
                  </a:rPr>
                  <a:t> 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</a:rPr>
                  <a:t>= </a:t>
                </a:r>
                <a:r>
                  <a:rPr lang="el-GR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0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000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000" b="1" baseline="-25000" dirty="0">
                    <a:latin typeface="Times New Roman" panose="02020603050405020304" pitchFamily="18" charset="0"/>
                  </a:rPr>
                  <a:t>i</a:t>
                </a:r>
                <a:endParaRPr lang="en-US" altLang="zh-CN" sz="2000" b="1" dirty="0" smtClean="0">
                  <a:latin typeface="Times New Roman" panose="02020603050405020304" pitchFamily="18" charset="0"/>
                </a:endParaRPr>
              </a:p>
              <a:p>
                <a:r>
                  <a:rPr lang="en-US" altLang="zh-CN" sz="2000" b="1" dirty="0" smtClean="0"/>
                  <a:t>Taking </a:t>
                </a:r>
                <a:r>
                  <a:rPr lang="en-US" altLang="zh-CN" sz="2000" b="1" dirty="0"/>
                  <a:t>partial derivative with respect </a:t>
                </a:r>
                <a:r>
                  <a:rPr lang="en-US" altLang="zh-CN" sz="2000" b="1" dirty="0" smtClean="0"/>
                  <a:t>to b,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den>
                    </m:f>
                  </m:oMath>
                </a14:m>
                <a:r>
                  <a:rPr lang="en-US" altLang="zh-CN" sz="2000" b="1" dirty="0"/>
                  <a:t> = 0</a:t>
                </a:r>
              </a:p>
              <a:p>
                <a:pPr lvl="1"/>
                <a:r>
                  <a:rPr lang="en-US" altLang="zh-CN" sz="2000" dirty="0" smtClean="0">
                    <a:latin typeface="Times New Roman" panose="02020603050405020304" pitchFamily="18" charset="0"/>
                  </a:rPr>
                  <a:t>- </a:t>
                </a:r>
                <a:r>
                  <a:rPr lang="el-GR" altLang="en-US" sz="2000" dirty="0">
                    <a:latin typeface="Times New Roman" panose="02020603050405020304" pitchFamily="18" charset="0"/>
                  </a:rPr>
                  <a:t>Σ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0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</a:rPr>
                  <a:t>= 0</a:t>
                </a:r>
              </a:p>
              <a:p>
                <a:pPr lvl="1"/>
                <a:r>
                  <a:rPr lang="el-GR" altLang="en-US" sz="2000" dirty="0" smtClean="0">
                    <a:latin typeface="Times New Roman" panose="02020603050405020304" pitchFamily="18" charset="0"/>
                  </a:rPr>
                  <a:t>Σ</a:t>
                </a:r>
                <a:r>
                  <a:rPr lang="en-US" altLang="zh-CN" sz="2000" dirty="0" smtClean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0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 = 0</a:t>
                </a:r>
              </a:p>
              <a:p>
                <a:pPr lvl="1"/>
                <a:endParaRPr lang="en-US" altLang="zh-CN" sz="2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618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447800"/>
                <a:ext cx="8229600" cy="5029200"/>
              </a:xfrm>
              <a:prstGeom prst="rect">
                <a:avLst/>
              </a:prstGeom>
              <a:blipFill rotWithShape="0">
                <a:blip r:embed="rId2"/>
                <a:stretch>
                  <a:fillRect l="-74" t="-606" r="-5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7"/>
              <p:cNvSpPr txBox="1">
                <a:spLocks noChangeArrowheads="1"/>
              </p:cNvSpPr>
              <p:nvPr/>
            </p:nvSpPr>
            <p:spPr bwMode="auto">
              <a:xfrm>
                <a:off x="1295400" y="2667000"/>
                <a:ext cx="5638800" cy="624082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</a:rPr>
                  <a:t>L(w, b,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400" b="1" baseline="30000" dirty="0" smtClean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 - </a:t>
                </a:r>
                <a:r>
                  <a:rPr lang="el-GR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[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400" b="1" baseline="30000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 -1]</a:t>
                </a:r>
                <a:endPara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5400" y="2667000"/>
                <a:ext cx="5638800" cy="624082"/>
              </a:xfrm>
              <a:prstGeom prst="rect">
                <a:avLst/>
              </a:prstGeom>
              <a:blipFill rotWithShape="0">
                <a:blip r:embed="rId3"/>
                <a:stretch>
                  <a:fillRect l="-1507" b="-5660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722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80" name="Rectangle 4"/>
          <p:cNvSpPr>
            <a:spLocks noChangeArrowheads="1"/>
          </p:cNvSpPr>
          <p:nvPr/>
        </p:nvSpPr>
        <p:spPr bwMode="auto">
          <a:xfrm>
            <a:off x="0" y="606368"/>
            <a:ext cx="6019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Solving the Optimization Problem</a:t>
            </a:r>
            <a:endParaRPr lang="en-US" altLang="zh-CN" sz="32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6181" name="Rectangle 5"/>
              <p:cNvSpPr>
                <a:spLocks noChangeArrowheads="1"/>
              </p:cNvSpPr>
              <p:nvPr/>
            </p:nvSpPr>
            <p:spPr bwMode="auto">
              <a:xfrm>
                <a:off x="-152400" y="1295400"/>
                <a:ext cx="9372600" cy="5029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 algn="l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669925" indent="-325438" algn="l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022350" indent="-350838" algn="l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339850" indent="-315913" algn="l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1681163" indent="-339725" algn="l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1383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5955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0527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509963" indent="-339725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zh-CN" sz="2000" b="1" dirty="0" smtClean="0"/>
              </a:p>
              <a:p>
                <a:pPr lvl="1"/>
                <a:endParaRPr lang="en-US" altLang="zh-CN" sz="2000" dirty="0" smtClean="0"/>
              </a:p>
              <a:p>
                <a:pPr lvl="1"/>
                <a:endParaRPr lang="en-US" altLang="zh-CN" sz="2400" dirty="0" smtClean="0"/>
              </a:p>
              <a:p>
                <a:pPr lvl="1"/>
                <a:r>
                  <a:rPr lang="en-US" altLang="zh-CN" sz="2000" dirty="0" smtClean="0"/>
                  <a:t>Expanding above equation</a:t>
                </a:r>
                <a:r>
                  <a:rPr lang="en-US" altLang="zh-CN" sz="2400" dirty="0" smtClean="0"/>
                  <a:t>:</a:t>
                </a:r>
              </a:p>
              <a:p>
                <a:pPr marL="344487" lvl="1" indent="0"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</a:rPr>
                  <a:t>L(w, b,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</a:rPr>
                  <a:t> w</a:t>
                </a:r>
                <a:r>
                  <a:rPr lang="en-US" altLang="zh-CN" sz="2400" baseline="30000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w 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- </a:t>
                </a:r>
                <a:r>
                  <a:rPr lang="el-G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400" b="1" baseline="30000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+ </a:t>
                </a:r>
                <a:r>
                  <a:rPr lang="el-G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 + </a:t>
                </a:r>
                <a:r>
                  <a:rPr lang="el-GR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endParaRPr lang="en-US" altLang="zh-CN" sz="24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:endParaRPr lang="en-US" altLang="zh-CN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zh-CN" sz="2000" dirty="0" smtClean="0"/>
                  <a:t>Substituting w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</a:rPr>
                  <a:t>  = </a:t>
                </a:r>
                <a:r>
                  <a:rPr lang="el-GR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000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000" b="1" baseline="-25000" dirty="0" smtClean="0">
                    <a:latin typeface="Times New Roman" panose="02020603050405020304" pitchFamily="18" charset="0"/>
                  </a:rPr>
                  <a:t>i  </a:t>
                </a:r>
                <a:r>
                  <a:rPr lang="en-US" altLang="zh-CN" sz="2000" dirty="0" smtClean="0">
                    <a:latin typeface="Times New Roman" panose="02020603050405020304" pitchFamily="18" charset="0"/>
                  </a:rPr>
                  <a:t>and </a:t>
                </a:r>
                <a:r>
                  <a:rPr lang="el-GR" altLang="en-US" sz="2000" dirty="0">
                    <a:latin typeface="Times New Roman" panose="02020603050405020304" pitchFamily="18" charset="0"/>
                  </a:rPr>
                  <a:t>Σ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000" dirty="0">
                    <a:latin typeface="Times New Roman" panose="02020603050405020304" pitchFamily="18" charset="0"/>
                  </a:rPr>
                  <a:t> = </a:t>
                </a:r>
                <a:r>
                  <a:rPr lang="en-US" altLang="zh-CN" sz="2000" dirty="0" smtClean="0">
                    <a:latin typeface="Times New Roman" panose="02020603050405020304" pitchFamily="18" charset="0"/>
                  </a:rPr>
                  <a:t>0 in above equation</a:t>
                </a:r>
              </a:p>
              <a:p>
                <a:pPr marL="344487" lvl="1" indent="0">
                  <a:buNone/>
                </a:pP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L(w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b,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i="1" dirty="0">
                    <a:latin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l-GR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i="1" dirty="0">
                            <a:latin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latin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1" dirty="0">
                            <a:latin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latin typeface="Times New Roman" panose="02020603050405020304" pitchFamily="18" charset="0"/>
                          </a:rPr>
                          <m:t>i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l-GR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altLang="en-US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i="1" dirty="0">
                            <a:latin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latin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1" dirty="0">
                            <a:latin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latin typeface="Times New Roman" panose="02020603050405020304" pitchFamily="18" charset="0"/>
                          </a:rPr>
                          <m:t>j</m:t>
                        </m:r>
                      </m:e>
                    </m:nary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 - 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l-GR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i="1" dirty="0">
                            <a:latin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latin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1" dirty="0">
                            <a:latin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latin typeface="Times New Roman" panose="02020603050405020304" pitchFamily="18" charset="0"/>
                          </a:rPr>
                          <m:t>i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l-GR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altLang="en-US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i="1" dirty="0">
                            <a:latin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latin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1" dirty="0">
                            <a:latin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latin typeface="Times New Roman" panose="02020603050405020304" pitchFamily="18" charset="0"/>
                          </a:rPr>
                          <m:t>j</m:t>
                        </m:r>
                      </m:e>
                    </m:nary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 +</a:t>
                </a:r>
                <a:r>
                  <a:rPr lang="el-G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endPara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</a:rPr>
                  <a:t>L(w, b,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i="1" dirty="0" smtClean="0">
                    <a:latin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l-GR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i="1" dirty="0">
                            <a:latin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latin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1" dirty="0">
                            <a:latin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latin typeface="Times New Roman" panose="02020603050405020304" pitchFamily="18" charset="0"/>
                          </a:rPr>
                          <m:t>i</m:t>
                        </m:r>
                      </m:e>
                    </m:nary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l-GR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lang="en-US" altLang="en-US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zh-CN" sz="24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i="1" dirty="0">
                            <a:latin typeface="Times New Roman" panose="020206030504050203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latin typeface="Times New Roman" panose="020206030504050203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latin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1" dirty="0">
                            <a:latin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zh-CN" sz="2400" b="1" baseline="-25000" dirty="0">
                            <a:latin typeface="Times New Roman" panose="02020603050405020304" pitchFamily="18" charset="0"/>
                          </a:rPr>
                          <m:t>j</m:t>
                        </m:r>
                      </m:e>
                    </m:nary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</a:t>
                </a:r>
              </a:p>
              <a:p>
                <a:pPr marL="344487" lvl="1" indent="0">
                  <a:buNone/>
                </a:pP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L(w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, b,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i="1" dirty="0" smtClean="0">
                    <a:latin typeface="Times New Roman" panose="02020603050405020304" pitchFamily="18" charset="0"/>
                  </a:rPr>
                  <a:t>(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l-GR" altLang="en-US" sz="2400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α</m:t>
                            </m:r>
                            <m:r>
                              <m:rPr>
                                <m:nor/>
                              </m:rPr>
                              <a:rPr lang="en-US" altLang="zh-CN" sz="2400" i="1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l-GR" altLang="en-US" sz="2400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l-GR" altLang="en-US" sz="2400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α</m:t>
                            </m:r>
                            <m:r>
                              <m:rPr>
                                <m:nor/>
                              </m:rPr>
                              <a:rPr lang="en-US" altLang="en-US" sz="2400" i="1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400" i="1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i="1" dirty="0">
                                <a:latin typeface="Times New Roman" panose="02020603050405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zh-CN" sz="2400" i="1" baseline="-25000" dirty="0">
                                <a:latin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i="1" dirty="0">
                                <a:latin typeface="Times New Roman" panose="02020603050405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zh-CN" sz="2400" b="1" baseline="-25000" dirty="0">
                                <a:latin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latin typeface="Times New Roman" panose="020206030504050203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zh-CN" sz="2400" b="1" baseline="-25000" dirty="0">
                                <a:latin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Times New Roman" panose="02020603050405020304" pitchFamily="18" charset="0"/>
                              </a:rPr>
                              <m:t> . 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latin typeface="Times New Roman" panose="020206030504050203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zh-CN" sz="2400" b="1" baseline="-25000" dirty="0">
                                <a:latin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400" b="1" baseline="-25000" dirty="0">
                                <a:latin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400" dirty="0">
                                <a:latin typeface="Times New Roman" panose="020206030504050203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CN" sz="2400" b="1" dirty="0">
                                <a:latin typeface="Times New Roman" panose="02020603050405020304" pitchFamily="18" charset="0"/>
                              </a:rPr>
                              <m:t>  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sz="24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618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52400" y="1295400"/>
                <a:ext cx="9372600" cy="50292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183" name="Text Box 7"/>
              <p:cNvSpPr txBox="1">
                <a:spLocks noChangeArrowheads="1"/>
              </p:cNvSpPr>
              <p:nvPr/>
            </p:nvSpPr>
            <p:spPr bwMode="auto">
              <a:xfrm>
                <a:off x="1524000" y="1600200"/>
                <a:ext cx="5638800" cy="624082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</a:rPr>
                  <a:t>L(w, b,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400" b="1" baseline="30000" dirty="0" smtClean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 - </a:t>
                </a:r>
                <a:r>
                  <a:rPr lang="el-GR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[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400" b="1" baseline="30000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 -1]</a:t>
                </a:r>
                <a:endPara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618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0" y="1600200"/>
                <a:ext cx="5638800" cy="624082"/>
              </a:xfrm>
              <a:prstGeom prst="rect">
                <a:avLst/>
              </a:prstGeom>
              <a:blipFill rotWithShape="0">
                <a:blip r:embed="rId3"/>
                <a:stretch>
                  <a:fillRect l="-1399" b="-5660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51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409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Dual Problem</a:t>
            </a:r>
          </a:p>
        </p:txBody>
      </p:sp>
      <p:sp>
        <p:nvSpPr>
          <p:cNvPr id="63491" name="Rectangle 4099"/>
          <p:cNvSpPr>
            <a:spLocks noGrp="1" noChangeArrowheads="1"/>
          </p:cNvSpPr>
          <p:nvPr>
            <p:ph idx="1"/>
          </p:nvPr>
        </p:nvSpPr>
        <p:spPr>
          <a:xfrm>
            <a:off x="381000" y="1266825"/>
            <a:ext cx="82296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000" dirty="0" smtClean="0"/>
              <a:t>The new objective function is in terms of </a:t>
            </a:r>
            <a:r>
              <a:rPr lang="en-US" sz="2000" dirty="0" err="1" smtClean="0">
                <a:latin typeface="Symbol" pitchFamily="18" charset="2"/>
              </a:rPr>
              <a:t>a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 only</a:t>
            </a:r>
          </a:p>
          <a:p>
            <a:pPr eaLnBrk="1" hangingPunct="1"/>
            <a:r>
              <a:rPr lang="en-US" sz="2000" dirty="0" smtClean="0"/>
              <a:t>It is known as the dual problem: if we know </a:t>
            </a:r>
            <a:r>
              <a:rPr lang="en-US" sz="2000" b="1" dirty="0" smtClean="0"/>
              <a:t>w</a:t>
            </a:r>
            <a:r>
              <a:rPr lang="en-US" sz="2000" dirty="0" smtClean="0"/>
              <a:t>, we know all </a:t>
            </a:r>
            <a:r>
              <a:rPr lang="en-US" sz="2000" dirty="0" err="1" smtClean="0">
                <a:latin typeface="Symbol" pitchFamily="18" charset="2"/>
              </a:rPr>
              <a:t>a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; if we know all </a:t>
            </a:r>
            <a:r>
              <a:rPr lang="en-US" sz="2000" dirty="0" err="1" smtClean="0">
                <a:latin typeface="Symbol" pitchFamily="18" charset="2"/>
              </a:rPr>
              <a:t>a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, we know </a:t>
            </a:r>
            <a:r>
              <a:rPr lang="en-US" sz="2000" b="1" dirty="0" smtClean="0"/>
              <a:t>w</a:t>
            </a:r>
          </a:p>
          <a:p>
            <a:pPr eaLnBrk="1" hangingPunct="1"/>
            <a:r>
              <a:rPr lang="en-US" sz="2000" dirty="0" smtClean="0"/>
              <a:t>The original problem is known as the primal problem</a:t>
            </a:r>
          </a:p>
          <a:p>
            <a:pPr eaLnBrk="1" hangingPunct="1"/>
            <a:r>
              <a:rPr lang="en-US" sz="2000" dirty="0" smtClean="0"/>
              <a:t>The objective function of the dual problem needs to be maximized (comes out from the KKT theory)</a:t>
            </a:r>
          </a:p>
          <a:p>
            <a:pPr eaLnBrk="1" hangingPunct="1"/>
            <a:r>
              <a:rPr lang="en-US" sz="2000" dirty="0" smtClean="0"/>
              <a:t>The dual problem is therefore:</a:t>
            </a:r>
          </a:p>
        </p:txBody>
      </p:sp>
      <p:sp>
        <p:nvSpPr>
          <p:cNvPr id="63492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3ADA1988-21B6-4EFA-BDD1-77199B82E9B5}" type="slidenum">
              <a:rPr lang="en-US" sz="1400" smtClean="0"/>
              <a:pPr eaLnBrk="1" hangingPunct="1"/>
              <a:t>62</a:t>
            </a:fld>
            <a:endParaRPr lang="en-US" sz="1400" smtClean="0"/>
          </a:p>
        </p:txBody>
      </p:sp>
      <p:pic>
        <p:nvPicPr>
          <p:cNvPr id="63493" name="Picture 410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4956175"/>
            <a:ext cx="53308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410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993" y="3989658"/>
            <a:ext cx="5638800" cy="719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5" name="Text Box 4102"/>
          <p:cNvSpPr txBox="1">
            <a:spLocks noChangeArrowheads="1"/>
          </p:cNvSpPr>
          <p:nvPr/>
        </p:nvSpPr>
        <p:spPr bwMode="auto">
          <a:xfrm>
            <a:off x="517525" y="5824538"/>
            <a:ext cx="3978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sz="1800"/>
              <a:t>Properties of </a:t>
            </a:r>
            <a:r>
              <a:rPr lang="en-US" sz="1800">
                <a:latin typeface="Symbol" pitchFamily="18" charset="2"/>
              </a:rPr>
              <a:t>a</a:t>
            </a:r>
            <a:r>
              <a:rPr lang="en-US" sz="1800" baseline="-25000"/>
              <a:t>i</a:t>
            </a:r>
            <a:r>
              <a:rPr lang="en-US" sz="1800"/>
              <a:t> when we introduce the Lagrange multipliers</a:t>
            </a:r>
          </a:p>
        </p:txBody>
      </p:sp>
      <p:sp>
        <p:nvSpPr>
          <p:cNvPr id="63496" name="Text Box 4103"/>
          <p:cNvSpPr txBox="1">
            <a:spLocks noChangeArrowheads="1"/>
          </p:cNvSpPr>
          <p:nvPr/>
        </p:nvSpPr>
        <p:spPr bwMode="auto">
          <a:xfrm>
            <a:off x="5089525" y="5835650"/>
            <a:ext cx="3978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sz="1800" dirty="0"/>
              <a:t>The result when we differentiate the original </a:t>
            </a:r>
            <a:r>
              <a:rPr lang="en-US" sz="1800" dirty="0" err="1"/>
              <a:t>Lagrangian</a:t>
            </a:r>
            <a:r>
              <a:rPr lang="en-US" sz="1800" dirty="0"/>
              <a:t> w.r.t. b</a:t>
            </a:r>
          </a:p>
        </p:txBody>
      </p:sp>
      <p:sp>
        <p:nvSpPr>
          <p:cNvPr id="63497" name="AutoShape 4104"/>
          <p:cNvSpPr>
            <a:spLocks noChangeArrowheads="1"/>
          </p:cNvSpPr>
          <p:nvPr/>
        </p:nvSpPr>
        <p:spPr bwMode="auto">
          <a:xfrm rot="-7243134">
            <a:off x="2895600" y="5486400"/>
            <a:ext cx="228600" cy="381000"/>
          </a:xfrm>
          <a:prstGeom prst="downArrow">
            <a:avLst>
              <a:gd name="adj1" fmla="val 50000"/>
              <a:gd name="adj2" fmla="val 4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3498" name="AutoShape 4105"/>
          <p:cNvSpPr>
            <a:spLocks noChangeArrowheads="1"/>
          </p:cNvSpPr>
          <p:nvPr/>
        </p:nvSpPr>
        <p:spPr bwMode="auto">
          <a:xfrm rot="6370467">
            <a:off x="6553200" y="5181600"/>
            <a:ext cx="304800" cy="914400"/>
          </a:xfrm>
          <a:prstGeom prst="down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08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7"/>
              <p:cNvSpPr txBox="1">
                <a:spLocks noChangeArrowheads="1"/>
              </p:cNvSpPr>
              <p:nvPr/>
            </p:nvSpPr>
            <p:spPr bwMode="auto">
              <a:xfrm>
                <a:off x="457200" y="4038600"/>
                <a:ext cx="5939118" cy="2436180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800" dirty="0">
                    <a:latin typeface="Times New Roman" panose="02020603050405020304" pitchFamily="18" charset="0"/>
                  </a:rPr>
                  <a:t>Find </a:t>
                </a:r>
                <a:r>
                  <a:rPr lang="el-GR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r>
                  <a:rPr lang="el-GR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such that</a:t>
                </a:r>
              </a:p>
              <a:p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l-GR" altLang="en-US" sz="2800" b="1" dirty="0">
                    <a:latin typeface="Times New Roman" panose="02020603050405020304" pitchFamily="18" charset="0"/>
                  </a:rPr>
                  <a:t>α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l-GR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l-GR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i="1" dirty="0">
                    <a:latin typeface="Times New Roman" panose="02020603050405020304" pitchFamily="18" charset="0"/>
                  </a:rPr>
                  <a:t>(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l-GR" altLang="en-US" sz="2800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α</m:t>
                            </m:r>
                            <m:r>
                              <m:rPr>
                                <m:nor/>
                              </m:rPr>
                              <a:rPr lang="en-US" altLang="zh-CN" sz="2800" i="1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l-GR" altLang="en-US" sz="2800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l-GR" altLang="en-US" sz="2800" i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α</m:t>
                            </m:r>
                            <m:r>
                              <m:rPr>
                                <m:nor/>
                              </m:rPr>
                              <a:rPr lang="en-US" altLang="en-US" sz="2800" i="1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800" i="1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800" i="1" dirty="0">
                                <a:latin typeface="Times New Roman" panose="02020603050405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zh-CN" sz="2800" i="1" baseline="-25000" dirty="0">
                                <a:latin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zh-CN" sz="2800" dirty="0">
                                <a:latin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800" i="1" dirty="0">
                                <a:latin typeface="Times New Roman" panose="02020603050405020304" pitchFamily="18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lang="en-US" altLang="zh-CN" sz="2800" b="1" baseline="-25000" dirty="0">
                                <a:latin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800" dirty="0">
                                <a:latin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800" b="1" dirty="0">
                                <a:latin typeface="Times New Roman" panose="020206030504050203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zh-CN" sz="2800" b="1" baseline="-25000" dirty="0">
                                <a:latin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zh-CN" sz="2800" dirty="0">
                                <a:latin typeface="Times New Roman" panose="02020603050405020304" pitchFamily="18" charset="0"/>
                              </a:rPr>
                              <m:t> . </m:t>
                            </m:r>
                            <m:r>
                              <m:rPr>
                                <m:nor/>
                              </m:rPr>
                              <a:rPr lang="en-US" altLang="zh-CN" sz="2800" b="1" dirty="0">
                                <a:latin typeface="Times New Roman" panose="020206030504050203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zh-CN" sz="2800" b="1" baseline="-25000" dirty="0">
                                <a:latin typeface="Times New Roman" panose="020206030504050203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zh-CN" sz="2800" b="1" baseline="-25000" dirty="0">
                                <a:latin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zh-CN" sz="2800" dirty="0">
                                <a:latin typeface="Times New Roman" panose="020206030504050203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CN" sz="2800" b="1" dirty="0">
                                <a:latin typeface="Times New Roman" panose="02020603050405020304" pitchFamily="18" charset="0"/>
                              </a:rPr>
                              <m:t>  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zh-CN" sz="2800" dirty="0" smtClean="0">
                    <a:latin typeface="Times New Roman" panose="02020603050405020304" pitchFamily="18" charset="0"/>
                  </a:rPr>
                  <a:t>is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maximized and </a:t>
                </a:r>
              </a:p>
              <a:p>
                <a:pPr algn="l"/>
                <a:r>
                  <a:rPr lang="en-US" altLang="zh-CN" sz="2800" dirty="0">
                    <a:latin typeface="Times New Roman" panose="02020603050405020304" pitchFamily="18" charset="0"/>
                  </a:rPr>
                  <a:t>(1)  </a:t>
                </a:r>
                <a:r>
                  <a:rPr lang="el-GR" altLang="en-US" sz="2800" dirty="0">
                    <a:latin typeface="Times New Roman" panose="02020603050405020304" pitchFamily="18" charset="0"/>
                  </a:rPr>
                  <a:t>Σ</a:t>
                </a:r>
                <a:r>
                  <a:rPr lang="el-GR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0</a:t>
                </a:r>
                <a:endParaRPr lang="en-US" altLang="zh-CN" sz="2800" dirty="0">
                  <a:latin typeface="Times New Roman" panose="02020603050405020304" pitchFamily="18" charset="0"/>
                </a:endParaRPr>
              </a:p>
              <a:p>
                <a:pPr algn="l"/>
                <a:r>
                  <a:rPr lang="en-US" altLang="zh-CN" sz="2800" dirty="0">
                    <a:latin typeface="Times New Roman" panose="02020603050405020304" pitchFamily="18" charset="0"/>
                  </a:rPr>
                  <a:t>(2) </a:t>
                </a:r>
                <a:r>
                  <a:rPr lang="el-GR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for all </a:t>
                </a:r>
                <a:r>
                  <a:rPr lang="el-GR" alt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altLang="zh-CN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4038600"/>
                <a:ext cx="5939118" cy="2436180"/>
              </a:xfrm>
              <a:prstGeom prst="rect">
                <a:avLst/>
              </a:prstGeom>
              <a:blipFill rotWithShape="0">
                <a:blip r:embed="rId2"/>
                <a:stretch>
                  <a:fillRect l="-1840" t="-2233" r="-2863" b="-5459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606368"/>
            <a:ext cx="7543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Problem</a:t>
            </a:r>
            <a:endParaRPr lang="en-US" altLang="zh-CN" sz="32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6"/>
              <p:cNvSpPr txBox="1">
                <a:spLocks noChangeArrowheads="1"/>
              </p:cNvSpPr>
              <p:nvPr/>
            </p:nvSpPr>
            <p:spPr bwMode="auto">
              <a:xfrm>
                <a:off x="457200" y="1524000"/>
                <a:ext cx="5791200" cy="1574405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2800" dirty="0">
                    <a:latin typeface="Times New Roman" panose="02020603050405020304" pitchFamily="18" charset="0"/>
                  </a:rPr>
                  <a:t>Find 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 and b such that</a:t>
                </a:r>
              </a:p>
              <a:p>
                <a:r>
                  <a:rPr lang="el-GR" altLang="en-US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 smtClean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800" baseline="30000" dirty="0" smtClean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800" b="1" dirty="0" smtClean="0">
                    <a:latin typeface="Times New Roman" panose="02020603050405020304" pitchFamily="18" charset="0"/>
                  </a:rPr>
                  <a:t>w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800" b="1" dirty="0"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800" b="1" baseline="30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 is minimized; </a:t>
                </a:r>
              </a:p>
              <a:p>
                <a:pPr algn="l"/>
                <a:r>
                  <a:rPr lang="en-US" altLang="zh-CN" sz="2800" dirty="0">
                    <a:latin typeface="Times New Roman" panose="02020603050405020304" pitchFamily="18" charset="0"/>
                  </a:rPr>
                  <a:t>and for all {(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,</a:t>
                </a:r>
                <a:r>
                  <a:rPr lang="en-US" altLang="zh-CN" sz="2800" i="1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)}:  </a:t>
                </a:r>
                <a:r>
                  <a:rPr lang="en-US" altLang="zh-CN" sz="2800" i="1" dirty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800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 (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800" b="1" baseline="30000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8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800" dirty="0">
                    <a:latin typeface="Times New Roman" panose="02020603050405020304" pitchFamily="18" charset="0"/>
                  </a:rPr>
                  <a:t>)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≥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mc:Choice>
        <mc:Fallback xmlns="">
          <p:sp>
            <p:nvSpPr>
              <p:cNvPr id="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524000"/>
                <a:ext cx="5791200" cy="1574405"/>
              </a:xfrm>
              <a:prstGeom prst="rect">
                <a:avLst/>
              </a:prstGeom>
              <a:blipFill rotWithShape="0">
                <a:blip r:embed="rId3"/>
                <a:stretch>
                  <a:fillRect l="-1887" t="-3053" b="-9160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7"/>
              <p:cNvSpPr txBox="1">
                <a:spLocks noChangeArrowheads="1"/>
              </p:cNvSpPr>
              <p:nvPr/>
            </p:nvSpPr>
            <p:spPr bwMode="auto">
              <a:xfrm>
                <a:off x="533400" y="3254037"/>
                <a:ext cx="5638800" cy="624082"/>
              </a:xfrm>
              <a:prstGeom prst="rect">
                <a:avLst/>
              </a:prstGeom>
              <a:noFill/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</a:rPr>
                  <a:t>L(w, b,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)=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</a:rPr>
                  <a:t>||w||</a:t>
                </a:r>
                <a:r>
                  <a:rPr lang="en-US" altLang="zh-CN" sz="2400" b="1" baseline="30000" dirty="0" smtClean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 - </a:t>
                </a:r>
                <a:r>
                  <a:rPr lang="el-GR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 </a:t>
                </a:r>
                <a:r>
                  <a:rPr lang="el-GR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altLang="zh-CN" sz="2400" i="1" baseline="-25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[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</a:rPr>
                  <a:t>y</a:t>
                </a:r>
                <a:r>
                  <a:rPr lang="en-US" altLang="zh-CN" sz="2400" i="1" baseline="-25000" dirty="0" smtClean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w</a:t>
                </a:r>
                <a:r>
                  <a:rPr lang="en-US" altLang="zh-CN" sz="2400" b="1" baseline="30000" dirty="0">
                    <a:latin typeface="Times New Roman" panose="02020603050405020304" pitchFamily="18" charset="0"/>
                  </a:rPr>
                  <a:t>T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x</a:t>
                </a:r>
                <a:r>
                  <a:rPr lang="en-US" altLang="zh-CN" sz="2400" b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400" b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</a:rPr>
                  <a:t>+ </a:t>
                </a:r>
                <a:r>
                  <a:rPr lang="en-US" altLang="zh-CN" sz="2400" i="1" dirty="0">
                    <a:latin typeface="Times New Roman" panose="02020603050405020304" pitchFamily="18" charset="0"/>
                  </a:rPr>
                  <a:t>b</a:t>
                </a:r>
                <a:r>
                  <a:rPr lang="en-US" altLang="zh-CN" sz="2400" dirty="0" smtClean="0">
                    <a:latin typeface="Times New Roman" panose="02020603050405020304" pitchFamily="18" charset="0"/>
                  </a:rPr>
                  <a:t>) -1]</a:t>
                </a:r>
                <a:endPara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3400" y="3254037"/>
                <a:ext cx="5638800" cy="624082"/>
              </a:xfrm>
              <a:prstGeom prst="rect">
                <a:avLst/>
              </a:prstGeom>
              <a:blipFill rotWithShape="0">
                <a:blip r:embed="rId4"/>
                <a:stretch>
                  <a:fillRect l="-1507" b="-6604"/>
                </a:stretch>
              </a:blipFill>
              <a:ln w="25400" algn="ctr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tx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66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2400" y="1450229"/>
            <a:ext cx="3810000" cy="4750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KKT conditions : </a:t>
            </a:r>
          </a:p>
          <a:p>
            <a:r>
              <a:rPr lang="el-GR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</a:rPr>
              <a:t>[</a:t>
            </a:r>
            <a:r>
              <a:rPr lang="en-US" altLang="zh-CN" sz="2000" dirty="0" err="1">
                <a:latin typeface="Times New Roman" panose="02020603050405020304" pitchFamily="18" charset="0"/>
              </a:rPr>
              <a:t>y</a:t>
            </a:r>
            <a:r>
              <a:rPr lang="en-US" altLang="zh-CN" sz="2000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 (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w</a:t>
            </a:r>
            <a:r>
              <a:rPr lang="en-US" altLang="zh-CN" sz="2000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x</a:t>
            </a:r>
            <a:r>
              <a:rPr lang="en-US" altLang="zh-CN" sz="2000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</a:rPr>
              <a:t>+ b) -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1]=0</a:t>
            </a: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</a:rPr>
              <a:t>For this condition to be satisfied </a:t>
            </a:r>
          </a:p>
          <a:p>
            <a:r>
              <a:rPr lang="en-US" sz="2000" dirty="0" smtClean="0">
                <a:latin typeface="Times New Roman" panose="02020603050405020304" pitchFamily="18" charset="0"/>
              </a:rPr>
              <a:t>either </a:t>
            </a:r>
            <a:r>
              <a:rPr lang="el-G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=0 and </a:t>
            </a:r>
            <a:r>
              <a:rPr lang="en-US" altLang="zh-CN" sz="2000" dirty="0" err="1">
                <a:latin typeface="Times New Roman" panose="02020603050405020304" pitchFamily="18" charset="0"/>
              </a:rPr>
              <a:t>y</a:t>
            </a:r>
            <a:r>
              <a:rPr lang="en-US" altLang="zh-CN" sz="2000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 (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w</a:t>
            </a:r>
            <a:r>
              <a:rPr lang="en-US" altLang="zh-CN" sz="2000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x</a:t>
            </a:r>
            <a:r>
              <a:rPr lang="en-US" altLang="zh-CN" sz="2000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</a:rPr>
              <a:t>+ b)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-1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 0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latin typeface="Times New Roman" panose="02020603050405020304" pitchFamily="18" charset="0"/>
              </a:rPr>
              <a:t>OR</a:t>
            </a:r>
          </a:p>
          <a:p>
            <a:r>
              <a:rPr lang="en-US" altLang="zh-CN" sz="2000" dirty="0" err="1" smtClean="0">
                <a:latin typeface="Times New Roman" panose="02020603050405020304" pitchFamily="18" charset="0"/>
              </a:rPr>
              <a:t>y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</a:rPr>
              <a:t>(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w</a:t>
            </a:r>
            <a:r>
              <a:rPr lang="en-US" altLang="zh-CN" sz="2000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x</a:t>
            </a:r>
            <a:r>
              <a:rPr lang="en-US" altLang="zh-CN" sz="2000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</a:rPr>
              <a:t>+ b) -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1=0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and</a:t>
            </a:r>
            <a:r>
              <a:rPr lang="en-US" altLang="zh-CN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 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0 </a:t>
            </a:r>
            <a:endParaRPr lang="en-US" altLang="zh-CN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latin typeface="Times New Roman" panose="02020603050405020304" pitchFamily="18" charset="0"/>
              </a:rPr>
              <a:t>For support vectors:</a:t>
            </a:r>
          </a:p>
          <a:p>
            <a:r>
              <a:rPr lang="en-US" altLang="zh-CN" sz="2000" dirty="0" err="1" smtClean="0">
                <a:latin typeface="Times New Roman" panose="02020603050405020304" pitchFamily="18" charset="0"/>
              </a:rPr>
              <a:t>y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</a:rPr>
              <a:t>i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</a:rPr>
              <a:t>(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w</a:t>
            </a:r>
            <a:r>
              <a:rPr lang="en-US" altLang="zh-CN" sz="2000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x</a:t>
            </a:r>
            <a:r>
              <a:rPr lang="en-US" altLang="zh-CN" sz="2000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b="1" dirty="0"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</a:rPr>
              <a:t>+ b) -1=0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</a:rPr>
              <a:t>For 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all points other than support </a:t>
            </a:r>
            <a:r>
              <a:rPr lang="en-US" altLang="zh-CN" sz="2400" dirty="0">
                <a:latin typeface="Times New Roman" panose="02020603050405020304" pitchFamily="18" charset="0"/>
              </a:rPr>
              <a:t>vectors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:</a:t>
            </a:r>
          </a:p>
          <a:p>
            <a:r>
              <a:rPr lang="el-G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>
                <a:latin typeface="Times New Roman" panose="02020603050405020304" pitchFamily="18" charset="0"/>
              </a:rPr>
              <a:t> =0</a:t>
            </a:r>
          </a:p>
          <a:p>
            <a:endParaRPr lang="en-US" sz="24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212" y="1417638"/>
            <a:ext cx="4854716" cy="27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Geometrical Interpretation</a:t>
            </a:r>
          </a:p>
        </p:txBody>
      </p:sp>
      <p:sp>
        <p:nvSpPr>
          <p:cNvPr id="66563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37FB6AF8-B6FB-4486-BB19-952960AC52FC}" type="slidenum">
              <a:rPr lang="en-US" sz="1400" smtClean="0"/>
              <a:pPr eaLnBrk="1" hangingPunct="1"/>
              <a:t>65</a:t>
            </a:fld>
            <a:endParaRPr lang="en-US" sz="1400" smtClean="0"/>
          </a:p>
        </p:txBody>
      </p:sp>
      <p:sp>
        <p:nvSpPr>
          <p:cNvPr id="66564" name="Text Box 56"/>
          <p:cNvSpPr txBox="1">
            <a:spLocks noChangeArrowheads="1"/>
          </p:cNvSpPr>
          <p:nvPr/>
        </p:nvSpPr>
        <p:spPr bwMode="auto">
          <a:xfrm>
            <a:off x="3352800" y="4495800"/>
            <a:ext cx="1135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>
                <a:latin typeface="Symbol" pitchFamily="18" charset="2"/>
              </a:rPr>
              <a:t>a</a:t>
            </a:r>
            <a:r>
              <a:rPr lang="en-US" baseline="-25000"/>
              <a:t>6</a:t>
            </a:r>
            <a:r>
              <a:rPr lang="en-US"/>
              <a:t>=1.4</a:t>
            </a:r>
          </a:p>
        </p:txBody>
      </p:sp>
      <p:sp>
        <p:nvSpPr>
          <p:cNvPr id="66565" name="Line 22"/>
          <p:cNvSpPr>
            <a:spLocks noChangeShapeType="1"/>
          </p:cNvSpPr>
          <p:nvPr/>
        </p:nvSpPr>
        <p:spPr bwMode="auto">
          <a:xfrm flipV="1">
            <a:off x="1219200" y="1611313"/>
            <a:ext cx="0" cy="427990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66" name="Line 23"/>
          <p:cNvSpPr>
            <a:spLocks noChangeShapeType="1"/>
          </p:cNvSpPr>
          <p:nvPr/>
        </p:nvSpPr>
        <p:spPr bwMode="auto">
          <a:xfrm flipV="1">
            <a:off x="1219200" y="5891213"/>
            <a:ext cx="40767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67" name="Oval 24"/>
          <p:cNvSpPr>
            <a:spLocks noChangeArrowheads="1"/>
          </p:cNvSpPr>
          <p:nvPr/>
        </p:nvSpPr>
        <p:spPr bwMode="auto">
          <a:xfrm>
            <a:off x="3971925" y="2427288"/>
            <a:ext cx="203200" cy="203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6568" name="Oval 25"/>
          <p:cNvSpPr>
            <a:spLocks noChangeArrowheads="1"/>
          </p:cNvSpPr>
          <p:nvPr/>
        </p:nvSpPr>
        <p:spPr bwMode="auto">
          <a:xfrm>
            <a:off x="4648200" y="3276600"/>
            <a:ext cx="204788" cy="2047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6569" name="Oval 26"/>
          <p:cNvSpPr>
            <a:spLocks noChangeArrowheads="1"/>
          </p:cNvSpPr>
          <p:nvPr/>
        </p:nvSpPr>
        <p:spPr bwMode="auto">
          <a:xfrm>
            <a:off x="5399088" y="3548063"/>
            <a:ext cx="203200" cy="203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6570" name="Oval 27"/>
          <p:cNvSpPr>
            <a:spLocks noChangeArrowheads="1"/>
          </p:cNvSpPr>
          <p:nvPr/>
        </p:nvSpPr>
        <p:spPr bwMode="auto">
          <a:xfrm>
            <a:off x="3359150" y="2630488"/>
            <a:ext cx="204788" cy="2047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6571" name="Oval 28"/>
          <p:cNvSpPr>
            <a:spLocks noChangeArrowheads="1"/>
          </p:cNvSpPr>
          <p:nvPr/>
        </p:nvSpPr>
        <p:spPr bwMode="auto">
          <a:xfrm>
            <a:off x="4684713" y="3956050"/>
            <a:ext cx="203200" cy="203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6572" name="Rectangle 29"/>
          <p:cNvSpPr>
            <a:spLocks noChangeArrowheads="1"/>
          </p:cNvSpPr>
          <p:nvPr/>
        </p:nvSpPr>
        <p:spPr bwMode="auto">
          <a:xfrm>
            <a:off x="1676400" y="4038600"/>
            <a:ext cx="203200" cy="203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6573" name="Rectangle 30"/>
          <p:cNvSpPr>
            <a:spLocks noChangeArrowheads="1"/>
          </p:cNvSpPr>
          <p:nvPr/>
        </p:nvSpPr>
        <p:spPr bwMode="auto">
          <a:xfrm>
            <a:off x="3352800" y="4419600"/>
            <a:ext cx="204788" cy="203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6574" name="Rectangle 31"/>
          <p:cNvSpPr>
            <a:spLocks noChangeArrowheads="1"/>
          </p:cNvSpPr>
          <p:nvPr/>
        </p:nvSpPr>
        <p:spPr bwMode="auto">
          <a:xfrm>
            <a:off x="3054350" y="5076825"/>
            <a:ext cx="203200" cy="203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6575" name="Rectangle 33"/>
          <p:cNvSpPr>
            <a:spLocks noChangeArrowheads="1"/>
          </p:cNvSpPr>
          <p:nvPr/>
        </p:nvSpPr>
        <p:spPr bwMode="auto">
          <a:xfrm>
            <a:off x="1830388" y="4975225"/>
            <a:ext cx="204787" cy="203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6576" name="Rectangle 34"/>
          <p:cNvSpPr>
            <a:spLocks noChangeArrowheads="1"/>
          </p:cNvSpPr>
          <p:nvPr/>
        </p:nvSpPr>
        <p:spPr bwMode="auto">
          <a:xfrm>
            <a:off x="2035175" y="3446463"/>
            <a:ext cx="203200" cy="2032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66577" name="Text Box 35"/>
          <p:cNvSpPr txBox="1">
            <a:spLocks noChangeArrowheads="1"/>
          </p:cNvSpPr>
          <p:nvPr/>
        </p:nvSpPr>
        <p:spPr bwMode="auto">
          <a:xfrm>
            <a:off x="1752600" y="5486400"/>
            <a:ext cx="971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sz="2000"/>
              <a:t>Class 1</a:t>
            </a:r>
          </a:p>
        </p:txBody>
      </p:sp>
      <p:sp>
        <p:nvSpPr>
          <p:cNvPr id="66578" name="Text Box 36"/>
          <p:cNvSpPr txBox="1">
            <a:spLocks noChangeArrowheads="1"/>
          </p:cNvSpPr>
          <p:nvPr/>
        </p:nvSpPr>
        <p:spPr bwMode="auto">
          <a:xfrm>
            <a:off x="3048000" y="1447800"/>
            <a:ext cx="971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sz="2000"/>
              <a:t>Class 2</a:t>
            </a:r>
          </a:p>
        </p:txBody>
      </p:sp>
      <p:sp>
        <p:nvSpPr>
          <p:cNvPr id="66579" name="Line 37"/>
          <p:cNvSpPr>
            <a:spLocks noChangeShapeType="1"/>
          </p:cNvSpPr>
          <p:nvPr/>
        </p:nvSpPr>
        <p:spPr bwMode="auto">
          <a:xfrm>
            <a:off x="2646363" y="1917700"/>
            <a:ext cx="3363912" cy="3362325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80" name="Line 38"/>
          <p:cNvSpPr>
            <a:spLocks noChangeShapeType="1"/>
          </p:cNvSpPr>
          <p:nvPr/>
        </p:nvSpPr>
        <p:spPr bwMode="auto">
          <a:xfrm>
            <a:off x="1320800" y="2427288"/>
            <a:ext cx="3632200" cy="3590925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6581" name="Line 39"/>
          <p:cNvSpPr>
            <a:spLocks noChangeShapeType="1"/>
          </p:cNvSpPr>
          <p:nvPr/>
        </p:nvSpPr>
        <p:spPr bwMode="auto">
          <a:xfrm>
            <a:off x="1320800" y="1509713"/>
            <a:ext cx="4165600" cy="4129087"/>
          </a:xfrm>
          <a:prstGeom prst="line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66582" name="Picture 4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410200"/>
            <a:ext cx="19050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83" name="Picture 4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800600"/>
            <a:ext cx="1828800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84" name="Picture 4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943600"/>
            <a:ext cx="21336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85" name="Line 46"/>
          <p:cNvSpPr>
            <a:spLocks noChangeShapeType="1"/>
          </p:cNvSpPr>
          <p:nvPr/>
        </p:nvSpPr>
        <p:spPr bwMode="auto">
          <a:xfrm flipV="1">
            <a:off x="2849563" y="2427288"/>
            <a:ext cx="2141537" cy="2241550"/>
          </a:xfrm>
          <a:prstGeom prst="line">
            <a:avLst/>
          </a:prstGeom>
          <a:noFill/>
          <a:ln w="25400">
            <a:solidFill>
              <a:srgbClr val="9933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66586" name="Picture 4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971800"/>
            <a:ext cx="3810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87" name="Text Box 51"/>
          <p:cNvSpPr txBox="1">
            <a:spLocks noChangeArrowheads="1"/>
          </p:cNvSpPr>
          <p:nvPr/>
        </p:nvSpPr>
        <p:spPr bwMode="auto">
          <a:xfrm>
            <a:off x="4876800" y="3886200"/>
            <a:ext cx="1135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>
                <a:latin typeface="Symbol" pitchFamily="18" charset="2"/>
              </a:rPr>
              <a:t>a</a:t>
            </a:r>
            <a:r>
              <a:rPr lang="en-US" baseline="-25000"/>
              <a:t>1</a:t>
            </a:r>
            <a:r>
              <a:rPr lang="en-US"/>
              <a:t>=0.8</a:t>
            </a:r>
          </a:p>
        </p:txBody>
      </p:sp>
      <p:sp>
        <p:nvSpPr>
          <p:cNvPr id="66588" name="Text Box 52"/>
          <p:cNvSpPr txBox="1">
            <a:spLocks noChangeArrowheads="1"/>
          </p:cNvSpPr>
          <p:nvPr/>
        </p:nvSpPr>
        <p:spPr bwMode="auto">
          <a:xfrm>
            <a:off x="5410200" y="3124200"/>
            <a:ext cx="87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>
                <a:latin typeface="Symbol" pitchFamily="18" charset="2"/>
              </a:rPr>
              <a:t>a</a:t>
            </a:r>
            <a:r>
              <a:rPr lang="en-US" baseline="-25000"/>
              <a:t>2</a:t>
            </a:r>
            <a:r>
              <a:rPr lang="en-US"/>
              <a:t>=0</a:t>
            </a:r>
          </a:p>
        </p:txBody>
      </p:sp>
      <p:sp>
        <p:nvSpPr>
          <p:cNvPr id="66589" name="Text Box 53"/>
          <p:cNvSpPr txBox="1">
            <a:spLocks noChangeArrowheads="1"/>
          </p:cNvSpPr>
          <p:nvPr/>
        </p:nvSpPr>
        <p:spPr bwMode="auto">
          <a:xfrm>
            <a:off x="2971800" y="5257800"/>
            <a:ext cx="87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>
                <a:latin typeface="Symbol" pitchFamily="18" charset="2"/>
              </a:rPr>
              <a:t>a</a:t>
            </a:r>
            <a:r>
              <a:rPr lang="en-US" baseline="-25000"/>
              <a:t>3</a:t>
            </a:r>
            <a:r>
              <a:rPr lang="en-US"/>
              <a:t>=0</a:t>
            </a:r>
          </a:p>
        </p:txBody>
      </p:sp>
      <p:sp>
        <p:nvSpPr>
          <p:cNvPr id="66590" name="Text Box 54"/>
          <p:cNvSpPr txBox="1">
            <a:spLocks noChangeArrowheads="1"/>
          </p:cNvSpPr>
          <p:nvPr/>
        </p:nvSpPr>
        <p:spPr bwMode="auto">
          <a:xfrm>
            <a:off x="1295400" y="4114800"/>
            <a:ext cx="87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>
                <a:latin typeface="Symbol" pitchFamily="18" charset="2"/>
              </a:rPr>
              <a:t>a</a:t>
            </a:r>
            <a:r>
              <a:rPr lang="en-US" baseline="-25000"/>
              <a:t>4</a:t>
            </a:r>
            <a:r>
              <a:rPr lang="en-US"/>
              <a:t>=0</a:t>
            </a:r>
          </a:p>
        </p:txBody>
      </p:sp>
      <p:sp>
        <p:nvSpPr>
          <p:cNvPr id="66591" name="Text Box 55"/>
          <p:cNvSpPr txBox="1">
            <a:spLocks noChangeArrowheads="1"/>
          </p:cNvSpPr>
          <p:nvPr/>
        </p:nvSpPr>
        <p:spPr bwMode="auto">
          <a:xfrm>
            <a:off x="1066800" y="3276600"/>
            <a:ext cx="87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>
                <a:latin typeface="Symbol" pitchFamily="18" charset="2"/>
              </a:rPr>
              <a:t>a</a:t>
            </a:r>
            <a:r>
              <a:rPr lang="en-US" baseline="-25000"/>
              <a:t>5</a:t>
            </a:r>
            <a:r>
              <a:rPr lang="en-US"/>
              <a:t>=0</a:t>
            </a:r>
          </a:p>
        </p:txBody>
      </p:sp>
      <p:sp>
        <p:nvSpPr>
          <p:cNvPr id="66592" name="Text Box 58"/>
          <p:cNvSpPr txBox="1">
            <a:spLocks noChangeArrowheads="1"/>
          </p:cNvSpPr>
          <p:nvPr/>
        </p:nvSpPr>
        <p:spPr bwMode="auto">
          <a:xfrm>
            <a:off x="4648200" y="2895600"/>
            <a:ext cx="87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>
                <a:latin typeface="Symbol" pitchFamily="18" charset="2"/>
              </a:rPr>
              <a:t>a</a:t>
            </a:r>
            <a:r>
              <a:rPr lang="en-US" baseline="-25000"/>
              <a:t>7</a:t>
            </a:r>
            <a:r>
              <a:rPr lang="en-US"/>
              <a:t>=0</a:t>
            </a:r>
          </a:p>
        </p:txBody>
      </p:sp>
      <p:sp>
        <p:nvSpPr>
          <p:cNvPr id="66593" name="Text Box 59"/>
          <p:cNvSpPr txBox="1">
            <a:spLocks noChangeArrowheads="1"/>
          </p:cNvSpPr>
          <p:nvPr/>
        </p:nvSpPr>
        <p:spPr bwMode="auto">
          <a:xfrm>
            <a:off x="2743200" y="22098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>
                <a:latin typeface="Symbol" pitchFamily="18" charset="2"/>
              </a:rPr>
              <a:t>a</a:t>
            </a:r>
            <a:r>
              <a:rPr lang="en-US" baseline="-25000"/>
              <a:t>8</a:t>
            </a:r>
            <a:r>
              <a:rPr lang="en-US"/>
              <a:t>=0.6</a:t>
            </a:r>
          </a:p>
        </p:txBody>
      </p:sp>
      <p:sp>
        <p:nvSpPr>
          <p:cNvPr id="66594" name="Text Box 60"/>
          <p:cNvSpPr txBox="1">
            <a:spLocks noChangeArrowheads="1"/>
          </p:cNvSpPr>
          <p:nvPr/>
        </p:nvSpPr>
        <p:spPr bwMode="auto">
          <a:xfrm>
            <a:off x="1600200" y="5029200"/>
            <a:ext cx="87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>
                <a:latin typeface="Symbol" pitchFamily="18" charset="2"/>
              </a:rPr>
              <a:t>a</a:t>
            </a:r>
            <a:r>
              <a:rPr lang="en-US" baseline="-25000"/>
              <a:t>9</a:t>
            </a:r>
            <a:r>
              <a:rPr lang="en-US"/>
              <a:t>=0</a:t>
            </a:r>
          </a:p>
        </p:txBody>
      </p:sp>
      <p:sp>
        <p:nvSpPr>
          <p:cNvPr id="66595" name="Text Box 61"/>
          <p:cNvSpPr txBox="1">
            <a:spLocks noChangeArrowheads="1"/>
          </p:cNvSpPr>
          <p:nvPr/>
        </p:nvSpPr>
        <p:spPr bwMode="auto">
          <a:xfrm>
            <a:off x="3962400" y="2057400"/>
            <a:ext cx="987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dirty="0">
                <a:latin typeface="Symbol" pitchFamily="18" charset="2"/>
              </a:rPr>
              <a:t>a</a:t>
            </a:r>
            <a:r>
              <a:rPr lang="en-US" baseline="-25000" dirty="0"/>
              <a:t>10</a:t>
            </a:r>
            <a:r>
              <a:rPr lang="en-US" dirty="0"/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419136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2109787"/>
            <a:ext cx="4857750" cy="2638425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4482" y="324971"/>
            <a:ext cx="8382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Solving the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35931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447800"/>
            <a:ext cx="7296150" cy="4910205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4482" y="324971"/>
            <a:ext cx="8382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Solving the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101612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6" name="Rectangle 4"/>
          <p:cNvSpPr>
            <a:spLocks noChangeArrowheads="1"/>
          </p:cNvSpPr>
          <p:nvPr/>
        </p:nvSpPr>
        <p:spPr bwMode="auto">
          <a:xfrm>
            <a:off x="4572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Linear SVMs:  Overview</a:t>
            </a:r>
          </a:p>
        </p:txBody>
      </p:sp>
      <p:sp>
        <p:nvSpPr>
          <p:cNvPr id="310277" name="Rectangle 5"/>
          <p:cNvSpPr>
            <a:spLocks noChangeArrowheads="1"/>
          </p:cNvSpPr>
          <p:nvPr/>
        </p:nvSpPr>
        <p:spPr bwMode="auto">
          <a:xfrm>
            <a:off x="354106" y="1371600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/>
              <a:t>The classifier is a </a:t>
            </a:r>
            <a:r>
              <a:rPr lang="en-US" altLang="zh-CN" sz="2000" b="1" i="1" dirty="0"/>
              <a:t>separating hyperplane.</a:t>
            </a:r>
            <a:endParaRPr lang="en-US" altLang="zh-CN" sz="2000" b="1" dirty="0"/>
          </a:p>
          <a:p>
            <a:r>
              <a:rPr lang="en-US" altLang="zh-CN" sz="2000" b="1" dirty="0"/>
              <a:t>Most </a:t>
            </a:r>
            <a:r>
              <a:rPr lang="en-US" altLang="zh-CN" sz="2000" b="1" dirty="0">
                <a:latin typeface="Times New Roman" panose="02020603050405020304" pitchFamily="18" charset="0"/>
              </a:rPr>
              <a:t>“</a:t>
            </a:r>
            <a:r>
              <a:rPr lang="en-US" altLang="zh-CN" sz="2000" b="1" dirty="0"/>
              <a:t>important</a:t>
            </a:r>
            <a:r>
              <a:rPr lang="en-US" altLang="zh-CN" sz="2000" b="1" dirty="0">
                <a:latin typeface="Times New Roman" panose="02020603050405020304" pitchFamily="18" charset="0"/>
              </a:rPr>
              <a:t>”</a:t>
            </a:r>
            <a:r>
              <a:rPr lang="en-US" altLang="zh-CN" sz="2000" b="1" dirty="0"/>
              <a:t> training points are support vectors; they define the hyperplane.</a:t>
            </a:r>
          </a:p>
          <a:p>
            <a:r>
              <a:rPr lang="en-US" altLang="zh-CN" sz="2000" b="1" dirty="0"/>
              <a:t>Quadratic optimization algorithms can identify which training points x</a:t>
            </a:r>
            <a:r>
              <a:rPr lang="en-US" altLang="zh-CN" sz="2000" b="1" baseline="-25000" dirty="0"/>
              <a:t>i </a:t>
            </a:r>
            <a:r>
              <a:rPr lang="en-US" altLang="zh-CN" sz="2000" b="1" dirty="0"/>
              <a:t>are support vectors with non-zero Lagrangian multipliers </a:t>
            </a:r>
            <a:r>
              <a:rPr lang="el-GR" altLang="en-US" sz="2000" b="1" i="1" dirty="0">
                <a:cs typeface="Times New Roman" panose="02020603050405020304" pitchFamily="18" charset="0"/>
              </a:rPr>
              <a:t>α</a:t>
            </a:r>
            <a:r>
              <a:rPr lang="en-US" altLang="zh-CN" sz="2000" b="1" i="1" baseline="-25000" dirty="0">
                <a:cs typeface="Times New Roman" panose="02020603050405020304" pitchFamily="18" charset="0"/>
              </a:rPr>
              <a:t>i</a:t>
            </a:r>
            <a:r>
              <a:rPr lang="en-US" altLang="zh-CN" sz="2000" b="1" i="1" dirty="0">
                <a:cs typeface="Times New Roman" panose="02020603050405020304" pitchFamily="18" charset="0"/>
              </a:rPr>
              <a:t>. </a:t>
            </a:r>
            <a:endParaRPr lang="en-US" altLang="zh-CN" sz="2000" b="1" dirty="0"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cs typeface="Times New Roman" panose="02020603050405020304" pitchFamily="18" charset="0"/>
              </a:rPr>
              <a:t>Both in the dual formulation of the problem and in the solution training points appear only inside dot products:</a:t>
            </a:r>
            <a:r>
              <a:rPr lang="en-US" altLang="zh-CN" sz="2400" dirty="0">
                <a:cs typeface="Times New Roman" panose="02020603050405020304" pitchFamily="18" charset="0"/>
              </a:rPr>
              <a:t> </a:t>
            </a:r>
          </a:p>
          <a:p>
            <a:endParaRPr lang="en-US" altLang="zh-CN" sz="2400" b="1" baseline="-25000" dirty="0"/>
          </a:p>
        </p:txBody>
      </p:sp>
      <p:sp>
        <p:nvSpPr>
          <p:cNvPr id="310278" name="Text Box 6"/>
          <p:cNvSpPr txBox="1">
            <a:spLocks noChangeArrowheads="1"/>
          </p:cNvSpPr>
          <p:nvPr/>
        </p:nvSpPr>
        <p:spPr bwMode="auto">
          <a:xfrm>
            <a:off x="620806" y="4160044"/>
            <a:ext cx="7696200" cy="1336675"/>
          </a:xfrm>
          <a:prstGeom prst="rect">
            <a:avLst/>
          </a:prstGeom>
          <a:noFill/>
          <a:ln w="25400" algn="ctr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2000" b="1">
                <a:latin typeface="Times New Roman" panose="02020603050405020304" pitchFamily="18" charset="0"/>
              </a:rPr>
              <a:t>Find </a:t>
            </a:r>
            <a:r>
              <a:rPr lang="el-GR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l-GR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latin typeface="Times New Roman" panose="02020603050405020304" pitchFamily="18" charset="0"/>
              </a:rPr>
              <a:t>such that</a:t>
            </a:r>
          </a:p>
          <a:p>
            <a:pPr algn="l"/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Q(</a:t>
            </a:r>
            <a:r>
              <a:rPr lang="el-GR" altLang="en-US" sz="2000" b="1">
                <a:latin typeface="Times New Roman" panose="02020603050405020304" pitchFamily="18" charset="0"/>
              </a:rPr>
              <a:t>α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) =</a:t>
            </a:r>
            <a:r>
              <a:rPr lang="el-GR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- ½</a:t>
            </a:r>
            <a:r>
              <a:rPr lang="el-GR" altLang="en-US" sz="2000" b="1">
                <a:latin typeface="Times New Roman" panose="02020603050405020304" pitchFamily="18" charset="0"/>
              </a:rPr>
              <a:t>ΣΣ</a:t>
            </a:r>
            <a:r>
              <a:rPr lang="el-GR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l-GR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000" b="1">
                <a:latin typeface="Times New Roman" panose="02020603050405020304" pitchFamily="18" charset="0"/>
              </a:rPr>
              <a:t>x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i</a:t>
            </a:r>
            <a:r>
              <a:rPr lang="en-US" altLang="zh-CN" sz="2000" b="1" baseline="30000">
                <a:latin typeface="Times New Roman" panose="02020603050405020304" pitchFamily="18" charset="0"/>
              </a:rPr>
              <a:t>T</a:t>
            </a:r>
            <a:r>
              <a:rPr lang="en-US" altLang="zh-CN" sz="2000" b="1">
                <a:latin typeface="Times New Roman" panose="02020603050405020304" pitchFamily="18" charset="0"/>
              </a:rPr>
              <a:t>x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j</a:t>
            </a:r>
            <a:r>
              <a:rPr lang="en-US" altLang="zh-CN" sz="2000" b="1">
                <a:latin typeface="Times New Roman" panose="02020603050405020304" pitchFamily="18" charset="0"/>
              </a:rPr>
              <a:t> is maximized and </a:t>
            </a:r>
          </a:p>
          <a:p>
            <a:pPr algn="l"/>
            <a:r>
              <a:rPr lang="en-US" altLang="zh-CN" sz="2000" b="1">
                <a:latin typeface="Times New Roman" panose="02020603050405020304" pitchFamily="18" charset="0"/>
              </a:rPr>
              <a:t>(1)  </a:t>
            </a:r>
            <a:r>
              <a:rPr lang="el-GR" altLang="en-US" sz="2000" b="1">
                <a:latin typeface="Times New Roman" panose="02020603050405020304" pitchFamily="18" charset="0"/>
              </a:rPr>
              <a:t>Σ</a:t>
            </a:r>
            <a:r>
              <a:rPr lang="el-GR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endParaRPr lang="en-US" altLang="zh-CN" sz="2000" b="1">
              <a:latin typeface="Times New Roman" panose="02020603050405020304" pitchFamily="18" charset="0"/>
            </a:endParaRPr>
          </a:p>
          <a:p>
            <a:pPr algn="l"/>
            <a:r>
              <a:rPr lang="en-US" altLang="zh-CN" sz="2000" b="1">
                <a:latin typeface="Times New Roman" panose="02020603050405020304" pitchFamily="18" charset="0"/>
              </a:rPr>
              <a:t>(2)  0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≤</a:t>
            </a:r>
            <a:r>
              <a:rPr lang="en-US" altLang="zh-CN" sz="2000" b="1">
                <a:latin typeface="Times New Roman" panose="02020603050405020304" pitchFamily="18" charset="0"/>
              </a:rPr>
              <a:t> </a:t>
            </a:r>
            <a:r>
              <a:rPr lang="el-GR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for all </a:t>
            </a:r>
            <a:r>
              <a:rPr lang="el-GR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="1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310280" name="Text Box 8"/>
          <p:cNvSpPr txBox="1">
            <a:spLocks noChangeArrowheads="1"/>
          </p:cNvSpPr>
          <p:nvPr/>
        </p:nvSpPr>
        <p:spPr bwMode="auto">
          <a:xfrm>
            <a:off x="1600200" y="5611019"/>
            <a:ext cx="3962400" cy="482600"/>
          </a:xfrm>
          <a:prstGeom prst="rect">
            <a:avLst/>
          </a:prstGeom>
          <a:noFill/>
          <a:ln w="25400" algn="ctr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zh-CN" sz="2000" b="1" i="1" dirty="0">
                <a:latin typeface="Times New Roman" panose="02020603050405020304" pitchFamily="18" charset="0"/>
              </a:rPr>
              <a:t>f</a:t>
            </a:r>
            <a:r>
              <a:rPr lang="en-US" altLang="zh-CN" sz="2000" b="1" dirty="0">
                <a:latin typeface="Times New Roman" panose="02020603050405020304" pitchFamily="18" charset="0"/>
              </a:rPr>
              <a:t>(x) = </a:t>
            </a:r>
            <a:r>
              <a:rPr lang="el-G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l-GR" alt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x</a:t>
            </a:r>
            <a:r>
              <a:rPr lang="en-US" altLang="zh-CN" sz="2000" b="1" baseline="-25000" dirty="0" err="1">
                <a:latin typeface="Times New Roman" panose="02020603050405020304" pitchFamily="18" charset="0"/>
              </a:rPr>
              <a:t>i</a:t>
            </a:r>
            <a:r>
              <a:rPr lang="en-US" altLang="zh-CN" sz="2000" b="1" baseline="30000" dirty="0" err="1">
                <a:latin typeface="Times New Roman" panose="02020603050405020304" pitchFamily="18" charset="0"/>
              </a:rPr>
              <a:t>T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x</a:t>
            </a:r>
            <a:r>
              <a:rPr lang="en-US" altLang="zh-CN" sz="2000" b="1" dirty="0">
                <a:latin typeface="Times New Roman" panose="02020603050405020304" pitchFamily="18" charset="0"/>
              </a:rPr>
              <a:t> + </a:t>
            </a:r>
            <a:r>
              <a:rPr lang="en-US" altLang="zh-CN" sz="2000" b="1" i="1" dirty="0">
                <a:latin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32180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2" name="Rectangle 4"/>
          <p:cNvSpPr>
            <a:spLocks noChangeArrowheads="1"/>
          </p:cNvSpPr>
          <p:nvPr/>
        </p:nvSpPr>
        <p:spPr bwMode="auto">
          <a:xfrm>
            <a:off x="631615" y="1425900"/>
            <a:ext cx="7391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 i="1" dirty="0"/>
              <a:t>Slack variables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 </a:t>
            </a:r>
            <a:r>
              <a:rPr lang="el-GR" altLang="en-US" sz="2400" b="1" i="1" dirty="0" smtClean="0"/>
              <a:t>ξ</a:t>
            </a:r>
            <a:r>
              <a:rPr lang="en-US" altLang="zh-CN" sz="2400" b="1" i="1" baseline="-25000" dirty="0"/>
              <a:t>i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 can </a:t>
            </a:r>
            <a:r>
              <a:rPr lang="en-US" altLang="zh-CN" sz="2400" b="1" dirty="0"/>
              <a:t>be added to allow misclassification of difficult or noisy examples.</a:t>
            </a:r>
          </a:p>
        </p:txBody>
      </p:sp>
      <p:grpSp>
        <p:nvGrpSpPr>
          <p:cNvPr id="340002" name="Group 34"/>
          <p:cNvGrpSpPr>
            <a:grpSpLocks/>
          </p:cNvGrpSpPr>
          <p:nvPr/>
        </p:nvGrpSpPr>
        <p:grpSpPr bwMode="auto">
          <a:xfrm>
            <a:off x="657225" y="2660650"/>
            <a:ext cx="4067175" cy="2452688"/>
            <a:chOff x="107" y="516"/>
            <a:chExt cx="2562" cy="1545"/>
          </a:xfrm>
        </p:grpSpPr>
        <p:sp>
          <p:nvSpPr>
            <p:cNvPr id="339973" name="Line 5"/>
            <p:cNvSpPr>
              <a:spLocks noChangeShapeType="1"/>
            </p:cNvSpPr>
            <p:nvPr/>
          </p:nvSpPr>
          <p:spPr bwMode="auto">
            <a:xfrm rot="-23199335">
              <a:off x="543" y="1055"/>
              <a:ext cx="1872" cy="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39974" name="Line 6"/>
            <p:cNvSpPr>
              <a:spLocks noChangeShapeType="1"/>
            </p:cNvSpPr>
            <p:nvPr/>
          </p:nvSpPr>
          <p:spPr bwMode="auto">
            <a:xfrm rot="-23199335">
              <a:off x="635" y="123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39975" name="Line 7"/>
            <p:cNvSpPr>
              <a:spLocks noChangeShapeType="1"/>
            </p:cNvSpPr>
            <p:nvPr/>
          </p:nvSpPr>
          <p:spPr bwMode="auto">
            <a:xfrm rot="-23199335">
              <a:off x="726" y="1420"/>
              <a:ext cx="1872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39976" name="Text Box 8"/>
            <p:cNvSpPr txBox="1">
              <a:spLocks noChangeArrowheads="1"/>
            </p:cNvSpPr>
            <p:nvPr/>
          </p:nvSpPr>
          <p:spPr bwMode="auto">
            <a:xfrm rot="-1777892">
              <a:off x="107" y="1514"/>
              <a:ext cx="6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1400">
                  <a:solidFill>
                    <a:schemeClr val="hlink"/>
                  </a:solidFill>
                  <a:latin typeface="Tahoma" panose="020B0604030504040204" pitchFamily="34" charset="0"/>
                </a:rPr>
                <a:t>wx+b=1</a:t>
              </a:r>
            </a:p>
          </p:txBody>
        </p:sp>
        <p:sp>
          <p:nvSpPr>
            <p:cNvPr id="339977" name="Text Box 9"/>
            <p:cNvSpPr txBox="1">
              <a:spLocks noChangeArrowheads="1"/>
            </p:cNvSpPr>
            <p:nvPr/>
          </p:nvSpPr>
          <p:spPr bwMode="auto">
            <a:xfrm rot="-1777892">
              <a:off x="204" y="1684"/>
              <a:ext cx="6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1400">
                  <a:latin typeface="Tahoma" panose="020B0604030504040204" pitchFamily="34" charset="0"/>
                </a:rPr>
                <a:t>wx+b=0</a:t>
              </a:r>
            </a:p>
          </p:txBody>
        </p:sp>
        <p:sp>
          <p:nvSpPr>
            <p:cNvPr id="339978" name="Text Box 10"/>
            <p:cNvSpPr txBox="1">
              <a:spLocks noChangeArrowheads="1"/>
            </p:cNvSpPr>
            <p:nvPr/>
          </p:nvSpPr>
          <p:spPr bwMode="auto">
            <a:xfrm rot="-1777892">
              <a:off x="299" y="1838"/>
              <a:ext cx="62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1400" dirty="0">
                  <a:solidFill>
                    <a:schemeClr val="folHlink"/>
                  </a:solidFill>
                  <a:latin typeface="Tahoma" panose="020B0604030504040204" pitchFamily="34" charset="0"/>
                </a:rPr>
                <a:t>wx+b=-1</a:t>
              </a:r>
            </a:p>
          </p:txBody>
        </p:sp>
        <p:sp>
          <p:nvSpPr>
            <p:cNvPr id="339979" name="Oval 11"/>
            <p:cNvSpPr>
              <a:spLocks noChangeArrowheads="1"/>
            </p:cNvSpPr>
            <p:nvPr/>
          </p:nvSpPr>
          <p:spPr bwMode="auto">
            <a:xfrm>
              <a:off x="2491" y="1462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39980" name="Oval 12"/>
            <p:cNvSpPr>
              <a:spLocks noChangeArrowheads="1"/>
            </p:cNvSpPr>
            <p:nvPr/>
          </p:nvSpPr>
          <p:spPr bwMode="auto">
            <a:xfrm>
              <a:off x="992" y="713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39981" name="Oval 13"/>
            <p:cNvSpPr>
              <a:spLocks noChangeArrowheads="1"/>
            </p:cNvSpPr>
            <p:nvPr/>
          </p:nvSpPr>
          <p:spPr bwMode="auto">
            <a:xfrm>
              <a:off x="445" y="632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39982" name="Oval 14"/>
            <p:cNvSpPr>
              <a:spLocks noChangeArrowheads="1"/>
            </p:cNvSpPr>
            <p:nvPr/>
          </p:nvSpPr>
          <p:spPr bwMode="auto">
            <a:xfrm>
              <a:off x="912" y="1296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39983" name="Oval 15"/>
            <p:cNvSpPr>
              <a:spLocks noChangeArrowheads="1"/>
            </p:cNvSpPr>
            <p:nvPr/>
          </p:nvSpPr>
          <p:spPr bwMode="auto">
            <a:xfrm>
              <a:off x="601" y="824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39985" name="Oval 17"/>
            <p:cNvSpPr>
              <a:spLocks noChangeArrowheads="1"/>
            </p:cNvSpPr>
            <p:nvPr/>
          </p:nvSpPr>
          <p:spPr bwMode="auto">
            <a:xfrm>
              <a:off x="1974" y="765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39986" name="Oval 18"/>
            <p:cNvSpPr>
              <a:spLocks noChangeArrowheads="1"/>
            </p:cNvSpPr>
            <p:nvPr/>
          </p:nvSpPr>
          <p:spPr bwMode="auto">
            <a:xfrm>
              <a:off x="1756" y="1339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39987" name="Oval 19"/>
            <p:cNvSpPr>
              <a:spLocks noChangeArrowheads="1"/>
            </p:cNvSpPr>
            <p:nvPr/>
          </p:nvSpPr>
          <p:spPr bwMode="auto">
            <a:xfrm>
              <a:off x="2200" y="1490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39988" name="Oval 20"/>
            <p:cNvSpPr>
              <a:spLocks noChangeArrowheads="1"/>
            </p:cNvSpPr>
            <p:nvPr/>
          </p:nvSpPr>
          <p:spPr bwMode="auto">
            <a:xfrm>
              <a:off x="942" y="1929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39989" name="Oval 21"/>
            <p:cNvSpPr>
              <a:spLocks noChangeArrowheads="1"/>
            </p:cNvSpPr>
            <p:nvPr/>
          </p:nvSpPr>
          <p:spPr bwMode="auto">
            <a:xfrm>
              <a:off x="1529" y="1901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39990" name="Oval 22"/>
            <p:cNvSpPr>
              <a:spLocks noChangeArrowheads="1"/>
            </p:cNvSpPr>
            <p:nvPr/>
          </p:nvSpPr>
          <p:spPr bwMode="auto">
            <a:xfrm>
              <a:off x="2621" y="1319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39991" name="Oval 23"/>
            <p:cNvSpPr>
              <a:spLocks noChangeArrowheads="1"/>
            </p:cNvSpPr>
            <p:nvPr/>
          </p:nvSpPr>
          <p:spPr bwMode="auto">
            <a:xfrm>
              <a:off x="720" y="672"/>
              <a:ext cx="48" cy="48"/>
            </a:xfrm>
            <a:prstGeom prst="ellips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39992" name="Oval 24"/>
            <p:cNvSpPr>
              <a:spLocks noChangeArrowheads="1"/>
            </p:cNvSpPr>
            <p:nvPr/>
          </p:nvSpPr>
          <p:spPr bwMode="auto">
            <a:xfrm>
              <a:off x="1834" y="2013"/>
              <a:ext cx="48" cy="48"/>
            </a:xfrm>
            <a:prstGeom prst="ellipse">
              <a:avLst/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39993" name="Line 25"/>
            <p:cNvSpPr>
              <a:spLocks noChangeShapeType="1"/>
            </p:cNvSpPr>
            <p:nvPr/>
          </p:nvSpPr>
          <p:spPr bwMode="auto">
            <a:xfrm flipH="1" flipV="1">
              <a:off x="1387" y="1094"/>
              <a:ext cx="467" cy="944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9994" name="Text Box 26"/>
            <p:cNvSpPr txBox="1">
              <a:spLocks noChangeArrowheads="1"/>
            </p:cNvSpPr>
            <p:nvPr/>
          </p:nvSpPr>
          <p:spPr bwMode="auto">
            <a:xfrm>
              <a:off x="1780" y="1528"/>
              <a:ext cx="3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2400" i="1" dirty="0" smtClean="0">
                  <a:solidFill>
                    <a:schemeClr val="hlink"/>
                  </a:solidFill>
                  <a:latin typeface="Symbol" panose="05050102010706020507" pitchFamily="18" charset="2"/>
                </a:rPr>
                <a:t>e</a:t>
              </a:r>
              <a:r>
                <a:rPr lang="en-US" altLang="zh-CN" sz="2400" i="1" baseline="-25000" dirty="0" smtClean="0">
                  <a:solidFill>
                    <a:schemeClr val="hlink"/>
                  </a:solidFill>
                  <a:latin typeface="Tahoma" panose="020B0604030504040204" pitchFamily="34" charset="0"/>
                </a:rPr>
                <a:t>1</a:t>
              </a:r>
              <a:r>
                <a:rPr lang="en-US" altLang="zh-CN" sz="2400" i="1" dirty="0" smtClean="0">
                  <a:solidFill>
                    <a:schemeClr val="hlink"/>
                  </a:solidFill>
                  <a:latin typeface="Tahoma" panose="020B0604030504040204" pitchFamily="34" charset="0"/>
                </a:rPr>
                <a:t> </a:t>
              </a:r>
              <a:endParaRPr lang="en-US" altLang="zh-CN" sz="2400" i="1" dirty="0">
                <a:solidFill>
                  <a:schemeClr val="hlink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39995" name="Line 27"/>
            <p:cNvSpPr>
              <a:spLocks noChangeShapeType="1"/>
            </p:cNvSpPr>
            <p:nvPr/>
          </p:nvSpPr>
          <p:spPr bwMode="auto">
            <a:xfrm flipH="1" flipV="1">
              <a:off x="1463" y="1041"/>
              <a:ext cx="473" cy="945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prstDash val="dash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9996" name="Line 28"/>
            <p:cNvSpPr>
              <a:spLocks noChangeShapeType="1"/>
            </p:cNvSpPr>
            <p:nvPr/>
          </p:nvSpPr>
          <p:spPr bwMode="auto">
            <a:xfrm flipH="1" flipV="1">
              <a:off x="1565" y="605"/>
              <a:ext cx="333" cy="694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9997" name="Text Box 29"/>
            <p:cNvSpPr txBox="1">
              <a:spLocks noChangeArrowheads="1"/>
            </p:cNvSpPr>
            <p:nvPr/>
          </p:nvSpPr>
          <p:spPr bwMode="auto">
            <a:xfrm>
              <a:off x="1652" y="516"/>
              <a:ext cx="4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2400" i="1" dirty="0" smtClean="0">
                  <a:solidFill>
                    <a:schemeClr val="folHlink"/>
                  </a:solidFill>
                  <a:latin typeface="Symbol" panose="05050102010706020507" pitchFamily="18" charset="2"/>
                </a:rPr>
                <a:t>e</a:t>
              </a:r>
              <a:r>
                <a:rPr lang="en-US" altLang="zh-CN" sz="2400" i="1" baseline="-25000" dirty="0" smtClean="0">
                  <a:solidFill>
                    <a:schemeClr val="folHlink"/>
                  </a:solidFill>
                  <a:latin typeface="Tahoma" panose="020B0604030504040204" pitchFamily="34" charset="0"/>
                </a:rPr>
                <a:t>3</a:t>
              </a:r>
              <a:r>
                <a:rPr lang="en-US" altLang="zh-CN" sz="2400" i="1" dirty="0" smtClean="0">
                  <a:solidFill>
                    <a:schemeClr val="folHlink"/>
                  </a:solidFill>
                  <a:latin typeface="Tahoma" panose="020B0604030504040204" pitchFamily="34" charset="0"/>
                </a:rPr>
                <a:t> </a:t>
              </a:r>
              <a:endParaRPr lang="en-US" altLang="zh-CN" sz="2400" i="1" dirty="0">
                <a:solidFill>
                  <a:schemeClr val="folHlink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39998" name="Line 30"/>
            <p:cNvSpPr>
              <a:spLocks noChangeShapeType="1"/>
            </p:cNvSpPr>
            <p:nvPr/>
          </p:nvSpPr>
          <p:spPr bwMode="auto">
            <a:xfrm flipH="1" flipV="1">
              <a:off x="1640" y="561"/>
              <a:ext cx="341" cy="724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9999" name="Line 31"/>
            <p:cNvSpPr>
              <a:spLocks noChangeShapeType="1"/>
            </p:cNvSpPr>
            <p:nvPr/>
          </p:nvSpPr>
          <p:spPr bwMode="auto">
            <a:xfrm flipH="1" flipV="1">
              <a:off x="760" y="716"/>
              <a:ext cx="444" cy="923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0000" name="Text Box 32"/>
            <p:cNvSpPr txBox="1">
              <a:spLocks noChangeArrowheads="1"/>
            </p:cNvSpPr>
            <p:nvPr/>
          </p:nvSpPr>
          <p:spPr bwMode="auto">
            <a:xfrm>
              <a:off x="960" y="782"/>
              <a:ext cx="3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algn="l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chemeClr val="tx1"/>
                </a:buClr>
              </a:pPr>
              <a:r>
                <a:rPr lang="en-US" altLang="zh-CN" sz="2400" i="1">
                  <a:solidFill>
                    <a:schemeClr val="folHlink"/>
                  </a:solidFill>
                  <a:latin typeface="Symbol" panose="05050102010706020507" pitchFamily="18" charset="2"/>
                </a:rPr>
                <a:t>e</a:t>
              </a:r>
              <a:r>
                <a:rPr lang="en-US" altLang="zh-CN" sz="2400" i="1" baseline="-25000">
                  <a:solidFill>
                    <a:schemeClr val="folHlink"/>
                  </a:solidFill>
                  <a:latin typeface="Tahoma" panose="020B0604030504040204" pitchFamily="34" charset="0"/>
                </a:rPr>
                <a:t>2</a:t>
              </a:r>
              <a:r>
                <a:rPr lang="en-US" altLang="zh-CN" sz="2400" i="1">
                  <a:solidFill>
                    <a:schemeClr val="folHlink"/>
                  </a:solidFill>
                  <a:latin typeface="Tahoma" panose="020B0604030504040204" pitchFamily="34" charset="0"/>
                </a:rPr>
                <a:t> </a:t>
              </a:r>
            </a:p>
          </p:txBody>
        </p:sp>
        <p:sp>
          <p:nvSpPr>
            <p:cNvPr id="340001" name="Line 33"/>
            <p:cNvSpPr>
              <a:spLocks noChangeShapeType="1"/>
            </p:cNvSpPr>
            <p:nvPr/>
          </p:nvSpPr>
          <p:spPr bwMode="auto">
            <a:xfrm flipH="1" flipV="1">
              <a:off x="842" y="664"/>
              <a:ext cx="437" cy="945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0003" name="Rectangle 35"/>
          <p:cNvSpPr>
            <a:spLocks noGrp="1" noChangeArrowheads="1"/>
          </p:cNvSpPr>
          <p:nvPr>
            <p:ph type="title"/>
          </p:nvPr>
        </p:nvSpPr>
        <p:spPr>
          <a:xfrm>
            <a:off x="124979" y="315308"/>
            <a:ext cx="6120680" cy="850106"/>
          </a:xfrm>
        </p:spPr>
        <p:txBody>
          <a:bodyPr/>
          <a:lstStyle/>
          <a:p>
            <a:r>
              <a:rPr lang="en-US" altLang="zh-CN" b="1" dirty="0"/>
              <a:t>Soft Margin Classification</a:t>
            </a:r>
          </a:p>
        </p:txBody>
      </p:sp>
      <p:sp>
        <p:nvSpPr>
          <p:cNvPr id="340005" name="Rectangle 37"/>
          <p:cNvSpPr>
            <a:spLocks noChangeArrowheads="1"/>
          </p:cNvSpPr>
          <p:nvPr/>
        </p:nvSpPr>
        <p:spPr bwMode="auto">
          <a:xfrm>
            <a:off x="4724400" y="2286000"/>
            <a:ext cx="4233863" cy="183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/>
              <a:t>What should our quadratic optimization criterion be?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990099"/>
                </a:solidFill>
              </a:rPr>
              <a:t>Minimize</a:t>
            </a:r>
            <a:endParaRPr lang="en-US" altLang="zh-CN" b="1" i="1">
              <a:solidFill>
                <a:srgbClr val="990099"/>
              </a:solidFill>
            </a:endParaRPr>
          </a:p>
        </p:txBody>
      </p:sp>
      <p:graphicFrame>
        <p:nvGraphicFramePr>
          <p:cNvPr id="340006" name="Object 38"/>
          <p:cNvGraphicFramePr>
            <a:graphicFrameLocks noGrp="1" noChangeAspect="1"/>
          </p:cNvGraphicFramePr>
          <p:nvPr>
            <p:ph idx="1"/>
          </p:nvPr>
        </p:nvGraphicFramePr>
        <p:xfrm>
          <a:off x="5562600" y="3733800"/>
          <a:ext cx="3124200" cy="137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4" name="Equation" r:id="rId3" imgW="977760" imgH="431640" progId="Equation.3">
                  <p:embed/>
                </p:oleObj>
              </mc:Choice>
              <mc:Fallback>
                <p:oleObj name="Equation" r:id="rId3" imgW="9777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733800"/>
                        <a:ext cx="3124200" cy="1379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Oval 11"/>
          <p:cNvSpPr>
            <a:spLocks noChangeArrowheads="1"/>
          </p:cNvSpPr>
          <p:nvPr/>
        </p:nvSpPr>
        <p:spPr bwMode="auto">
          <a:xfrm>
            <a:off x="3886586" y="3546384"/>
            <a:ext cx="76200" cy="76200"/>
          </a:xfrm>
          <a:prstGeom prst="ellipse">
            <a:avLst/>
          </a:prstGeom>
          <a:noFill/>
          <a:ln w="19050" algn="ctr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" name="Oval 16"/>
          <p:cNvSpPr>
            <a:spLocks noChangeArrowheads="1"/>
          </p:cNvSpPr>
          <p:nvPr/>
        </p:nvSpPr>
        <p:spPr bwMode="auto">
          <a:xfrm>
            <a:off x="1035997" y="4017963"/>
            <a:ext cx="76200" cy="76200"/>
          </a:xfrm>
          <a:prstGeom prst="ellipse">
            <a:avLst/>
          </a:prstGeom>
          <a:solidFill>
            <a:schemeClr val="hlink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9" name="Oval 12"/>
          <p:cNvSpPr>
            <a:spLocks noChangeArrowheads="1"/>
          </p:cNvSpPr>
          <p:nvPr/>
        </p:nvSpPr>
        <p:spPr bwMode="auto">
          <a:xfrm flipV="1">
            <a:off x="2487706" y="3859306"/>
            <a:ext cx="95918" cy="76106"/>
          </a:xfrm>
          <a:prstGeom prst="ellipse">
            <a:avLst/>
          </a:prstGeom>
          <a:solidFill>
            <a:schemeClr val="hlink"/>
          </a:solidFill>
          <a:ln w="1905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8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74" name="Text Box 10"/>
          <p:cNvSpPr txBox="1">
            <a:spLocks noChangeArrowheads="1"/>
          </p:cNvSpPr>
          <p:nvPr/>
        </p:nvSpPr>
        <p:spPr bwMode="auto">
          <a:xfrm>
            <a:off x="203183" y="2600667"/>
            <a:ext cx="1905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 dirty="0" smtClean="0">
                <a:solidFill>
                  <a:prstClr val="black"/>
                </a:solidFill>
                <a:latin typeface="Tahoma" panose="020B0604030504040204" pitchFamily="34" charset="0"/>
              </a:rPr>
              <a:t>  denotes </a:t>
            </a:r>
            <a:r>
              <a:rPr lang="en-US" altLang="zh-CN" sz="2000" dirty="0">
                <a:solidFill>
                  <a:prstClr val="black"/>
                </a:solidFill>
                <a:latin typeface="Tahoma" panose="020B0604030504040204" pitchFamily="34" charset="0"/>
              </a:rPr>
              <a:t>+1</a:t>
            </a:r>
          </a:p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 dirty="0" smtClean="0">
                <a:solidFill>
                  <a:prstClr val="black"/>
                </a:solidFill>
                <a:latin typeface="Tahoma" panose="020B0604030504040204" pitchFamily="34" charset="0"/>
              </a:rPr>
              <a:t>  denotes </a:t>
            </a:r>
            <a:r>
              <a:rPr lang="en-US" altLang="zh-CN" sz="2000" dirty="0">
                <a:solidFill>
                  <a:prstClr val="black"/>
                </a:solidFill>
                <a:latin typeface="Tahoma" panose="020B0604030504040204" pitchFamily="34" charset="0"/>
              </a:rPr>
              <a:t>-1</a:t>
            </a:r>
          </a:p>
        </p:txBody>
      </p:sp>
      <p:sp>
        <p:nvSpPr>
          <p:cNvPr id="241675" name="Oval 11"/>
          <p:cNvSpPr>
            <a:spLocks noChangeAspect="1" noChangeArrowheads="1"/>
          </p:cNvSpPr>
          <p:nvPr/>
        </p:nvSpPr>
        <p:spPr bwMode="auto">
          <a:xfrm rot="4777107">
            <a:off x="310392" y="2827290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76" name="Oval 12"/>
          <p:cNvSpPr>
            <a:spLocks noChangeAspect="1" noChangeArrowheads="1"/>
          </p:cNvSpPr>
          <p:nvPr/>
        </p:nvSpPr>
        <p:spPr bwMode="auto">
          <a:xfrm rot="5895381">
            <a:off x="314361" y="3261095"/>
            <a:ext cx="50800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77" name="Line 13"/>
          <p:cNvSpPr>
            <a:spLocks noChangeShapeType="1"/>
          </p:cNvSpPr>
          <p:nvPr/>
        </p:nvSpPr>
        <p:spPr bwMode="auto">
          <a:xfrm>
            <a:off x="2438400" y="2087575"/>
            <a:ext cx="0" cy="3505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78" name="Line 14"/>
          <p:cNvSpPr>
            <a:spLocks noChangeShapeType="1"/>
          </p:cNvSpPr>
          <p:nvPr/>
        </p:nvSpPr>
        <p:spPr bwMode="auto">
          <a:xfrm flipV="1">
            <a:off x="2438400" y="5562600"/>
            <a:ext cx="3657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79" name="Oval 15"/>
          <p:cNvSpPr>
            <a:spLocks noChangeAspect="1" noChangeArrowheads="1"/>
          </p:cNvSpPr>
          <p:nvPr/>
        </p:nvSpPr>
        <p:spPr bwMode="auto">
          <a:xfrm>
            <a:off x="3717925" y="5032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80" name="Oval 16"/>
          <p:cNvSpPr>
            <a:spLocks noChangeAspect="1" noChangeArrowheads="1"/>
          </p:cNvSpPr>
          <p:nvPr/>
        </p:nvSpPr>
        <p:spPr bwMode="auto">
          <a:xfrm>
            <a:off x="2486025" y="3903663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81" name="Oval 17"/>
          <p:cNvSpPr>
            <a:spLocks noChangeAspect="1" noChangeArrowheads="1"/>
          </p:cNvSpPr>
          <p:nvPr/>
        </p:nvSpPr>
        <p:spPr bwMode="auto">
          <a:xfrm>
            <a:off x="4340225" y="28146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82" name="Oval 18"/>
          <p:cNvSpPr>
            <a:spLocks noChangeAspect="1" noChangeArrowheads="1"/>
          </p:cNvSpPr>
          <p:nvPr/>
        </p:nvSpPr>
        <p:spPr bwMode="auto">
          <a:xfrm>
            <a:off x="4403725" y="3635375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83" name="Oval 19"/>
          <p:cNvSpPr>
            <a:spLocks noChangeAspect="1" noChangeArrowheads="1"/>
          </p:cNvSpPr>
          <p:nvPr/>
        </p:nvSpPr>
        <p:spPr bwMode="auto">
          <a:xfrm>
            <a:off x="3409950" y="2663825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84" name="Oval 20"/>
          <p:cNvSpPr>
            <a:spLocks noChangeAspect="1" noChangeArrowheads="1"/>
          </p:cNvSpPr>
          <p:nvPr/>
        </p:nvSpPr>
        <p:spPr bwMode="auto">
          <a:xfrm>
            <a:off x="3886200" y="3733800"/>
            <a:ext cx="5397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85" name="Oval 21"/>
          <p:cNvSpPr>
            <a:spLocks noChangeAspect="1" noChangeArrowheads="1"/>
          </p:cNvSpPr>
          <p:nvPr/>
        </p:nvSpPr>
        <p:spPr bwMode="auto">
          <a:xfrm>
            <a:off x="3048000" y="3124200"/>
            <a:ext cx="60325" cy="5873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86" name="Oval 22"/>
          <p:cNvSpPr>
            <a:spLocks noChangeAspect="1" noChangeArrowheads="1"/>
          </p:cNvSpPr>
          <p:nvPr/>
        </p:nvSpPr>
        <p:spPr bwMode="auto">
          <a:xfrm>
            <a:off x="5105400" y="4114800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87" name="Oval 23"/>
          <p:cNvSpPr>
            <a:spLocks noChangeAspect="1" noChangeArrowheads="1"/>
          </p:cNvSpPr>
          <p:nvPr/>
        </p:nvSpPr>
        <p:spPr bwMode="auto">
          <a:xfrm rot="-1118274">
            <a:off x="3887788" y="4443413"/>
            <a:ext cx="5397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88" name="Oval 24"/>
          <p:cNvSpPr>
            <a:spLocks noChangeAspect="1" noChangeArrowheads="1"/>
          </p:cNvSpPr>
          <p:nvPr/>
        </p:nvSpPr>
        <p:spPr bwMode="auto">
          <a:xfrm rot="-1118274">
            <a:off x="6003925" y="32289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89" name="Oval 25"/>
          <p:cNvSpPr>
            <a:spLocks noChangeAspect="1" noChangeArrowheads="1"/>
          </p:cNvSpPr>
          <p:nvPr/>
        </p:nvSpPr>
        <p:spPr bwMode="auto">
          <a:xfrm rot="-1118274">
            <a:off x="5295900" y="4545013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90" name="Oval 26"/>
          <p:cNvSpPr>
            <a:spLocks noChangeAspect="1" noChangeArrowheads="1"/>
          </p:cNvSpPr>
          <p:nvPr/>
        </p:nvSpPr>
        <p:spPr bwMode="auto">
          <a:xfrm rot="-1118274">
            <a:off x="3124200" y="2667000"/>
            <a:ext cx="60325" cy="508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91" name="Oval 27"/>
          <p:cNvSpPr>
            <a:spLocks noChangeAspect="1" noChangeArrowheads="1"/>
          </p:cNvSpPr>
          <p:nvPr/>
        </p:nvSpPr>
        <p:spPr bwMode="auto">
          <a:xfrm rot="-1118274">
            <a:off x="4711700" y="3584575"/>
            <a:ext cx="60325" cy="50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92" name="Oval 28"/>
          <p:cNvSpPr>
            <a:spLocks noChangeAspect="1" noChangeArrowheads="1"/>
          </p:cNvSpPr>
          <p:nvPr/>
        </p:nvSpPr>
        <p:spPr bwMode="auto">
          <a:xfrm rot="-1118274">
            <a:off x="5867400" y="4495800"/>
            <a:ext cx="60325" cy="47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93" name="Oval 29"/>
          <p:cNvSpPr>
            <a:spLocks noChangeAspect="1" noChangeArrowheads="1"/>
          </p:cNvSpPr>
          <p:nvPr/>
        </p:nvSpPr>
        <p:spPr bwMode="auto">
          <a:xfrm rot="-1118274">
            <a:off x="3114675" y="3640138"/>
            <a:ext cx="60325" cy="476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94" name="Oval 30"/>
          <p:cNvSpPr>
            <a:spLocks noChangeAspect="1" noChangeArrowheads="1"/>
          </p:cNvSpPr>
          <p:nvPr/>
        </p:nvSpPr>
        <p:spPr bwMode="auto">
          <a:xfrm rot="5895381">
            <a:off x="3867150" y="3057525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95" name="Oval 31"/>
          <p:cNvSpPr>
            <a:spLocks noChangeAspect="1" noChangeArrowheads="1"/>
          </p:cNvSpPr>
          <p:nvPr/>
        </p:nvSpPr>
        <p:spPr bwMode="auto">
          <a:xfrm rot="5895381">
            <a:off x="4136231" y="5242719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96" name="Oval 32"/>
          <p:cNvSpPr>
            <a:spLocks noChangeAspect="1" noChangeArrowheads="1"/>
          </p:cNvSpPr>
          <p:nvPr/>
        </p:nvSpPr>
        <p:spPr bwMode="auto">
          <a:xfrm rot="5895381">
            <a:off x="3114675" y="40989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97" name="Oval 33"/>
          <p:cNvSpPr>
            <a:spLocks noChangeAspect="1" noChangeArrowheads="1"/>
          </p:cNvSpPr>
          <p:nvPr/>
        </p:nvSpPr>
        <p:spPr bwMode="auto">
          <a:xfrm rot="5895381">
            <a:off x="4343400" y="2393950"/>
            <a:ext cx="47625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98" name="Oval 34"/>
          <p:cNvSpPr>
            <a:spLocks noChangeAspect="1" noChangeArrowheads="1"/>
          </p:cNvSpPr>
          <p:nvPr/>
        </p:nvSpPr>
        <p:spPr bwMode="auto">
          <a:xfrm rot="5895381">
            <a:off x="5304632" y="4144169"/>
            <a:ext cx="58737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699" name="Oval 35"/>
          <p:cNvSpPr>
            <a:spLocks noChangeAspect="1" noChangeArrowheads="1"/>
          </p:cNvSpPr>
          <p:nvPr/>
        </p:nvSpPr>
        <p:spPr bwMode="auto">
          <a:xfrm rot="5895381">
            <a:off x="4370388" y="407987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700" name="Oval 36"/>
          <p:cNvSpPr>
            <a:spLocks noChangeAspect="1" noChangeArrowheads="1"/>
          </p:cNvSpPr>
          <p:nvPr/>
        </p:nvSpPr>
        <p:spPr bwMode="auto">
          <a:xfrm rot="5895381">
            <a:off x="5619750" y="3365500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701" name="Oval 37"/>
          <p:cNvSpPr>
            <a:spLocks noChangeAspect="1" noChangeArrowheads="1"/>
          </p:cNvSpPr>
          <p:nvPr/>
        </p:nvSpPr>
        <p:spPr bwMode="auto">
          <a:xfrm rot="5895381">
            <a:off x="3087688" y="2346325"/>
            <a:ext cx="47625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702" name="Oval 38"/>
          <p:cNvSpPr>
            <a:spLocks noChangeAspect="1" noChangeArrowheads="1"/>
          </p:cNvSpPr>
          <p:nvPr/>
        </p:nvSpPr>
        <p:spPr bwMode="auto">
          <a:xfrm rot="5895381">
            <a:off x="5260975" y="32734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703" name="Oval 39"/>
          <p:cNvSpPr>
            <a:spLocks noChangeAspect="1" noChangeArrowheads="1"/>
          </p:cNvSpPr>
          <p:nvPr/>
        </p:nvSpPr>
        <p:spPr bwMode="auto">
          <a:xfrm rot="5895381">
            <a:off x="5117307" y="4718844"/>
            <a:ext cx="58737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704" name="Oval 40"/>
          <p:cNvSpPr>
            <a:spLocks noChangeAspect="1" noChangeArrowheads="1"/>
          </p:cNvSpPr>
          <p:nvPr/>
        </p:nvSpPr>
        <p:spPr bwMode="auto">
          <a:xfrm rot="4777107">
            <a:off x="3498057" y="3534569"/>
            <a:ext cx="58737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705" name="Oval 41"/>
          <p:cNvSpPr>
            <a:spLocks noChangeAspect="1" noChangeArrowheads="1"/>
          </p:cNvSpPr>
          <p:nvPr/>
        </p:nvSpPr>
        <p:spPr bwMode="auto">
          <a:xfrm rot="4777107">
            <a:off x="4651375" y="5254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706" name="Oval 42"/>
          <p:cNvSpPr>
            <a:spLocks noChangeAspect="1" noChangeArrowheads="1"/>
          </p:cNvSpPr>
          <p:nvPr/>
        </p:nvSpPr>
        <p:spPr bwMode="auto">
          <a:xfrm rot="4777107">
            <a:off x="4346575" y="4873625"/>
            <a:ext cx="47625" cy="5397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707" name="Oval 43"/>
          <p:cNvSpPr>
            <a:spLocks noChangeAspect="1" noChangeArrowheads="1"/>
          </p:cNvSpPr>
          <p:nvPr/>
        </p:nvSpPr>
        <p:spPr bwMode="auto">
          <a:xfrm rot="4777107">
            <a:off x="2817019" y="3736181"/>
            <a:ext cx="58738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708" name="Oval 44"/>
          <p:cNvSpPr>
            <a:spLocks noChangeAspect="1" noChangeArrowheads="1"/>
          </p:cNvSpPr>
          <p:nvPr/>
        </p:nvSpPr>
        <p:spPr bwMode="auto">
          <a:xfrm rot="4777107">
            <a:off x="3713163" y="2776537"/>
            <a:ext cx="50800" cy="5397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709" name="Oval 45"/>
          <p:cNvSpPr>
            <a:spLocks noChangeAspect="1" noChangeArrowheads="1"/>
          </p:cNvSpPr>
          <p:nvPr/>
        </p:nvSpPr>
        <p:spPr bwMode="auto">
          <a:xfrm rot="4777107">
            <a:off x="4356101" y="4364037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710" name="Oval 46"/>
          <p:cNvSpPr>
            <a:spLocks noChangeAspect="1" noChangeArrowheads="1"/>
          </p:cNvSpPr>
          <p:nvPr/>
        </p:nvSpPr>
        <p:spPr bwMode="auto">
          <a:xfrm rot="4777107">
            <a:off x="2504282" y="3082131"/>
            <a:ext cx="58738" cy="603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711" name="Oval 47"/>
          <p:cNvSpPr>
            <a:spLocks noChangeAspect="1" noChangeArrowheads="1"/>
          </p:cNvSpPr>
          <p:nvPr/>
        </p:nvSpPr>
        <p:spPr bwMode="auto">
          <a:xfrm rot="4777107">
            <a:off x="3937794" y="5049044"/>
            <a:ext cx="55563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712" name="Oval 48"/>
          <p:cNvSpPr>
            <a:spLocks noChangeAspect="1" noChangeArrowheads="1"/>
          </p:cNvSpPr>
          <p:nvPr/>
        </p:nvSpPr>
        <p:spPr bwMode="auto">
          <a:xfrm rot="4777107">
            <a:off x="5303838" y="4756150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713" name="Text Box 49"/>
          <p:cNvSpPr txBox="1">
            <a:spLocks noChangeArrowheads="1"/>
          </p:cNvSpPr>
          <p:nvPr/>
        </p:nvSpPr>
        <p:spPr bwMode="auto">
          <a:xfrm>
            <a:off x="5486400" y="16764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 b="1" i="1">
                <a:solidFill>
                  <a:prstClr val="black"/>
                </a:solidFill>
                <a:latin typeface="Tahoma" panose="020B0604030504040204" pitchFamily="34" charset="0"/>
              </a:rPr>
              <a:t>f</a:t>
            </a:r>
            <a:r>
              <a:rPr lang="en-US" altLang="zh-CN" sz="2000" i="1">
                <a:solidFill>
                  <a:prstClr val="black"/>
                </a:solidFill>
                <a:latin typeface="Tahoma" panose="020B0604030504040204" pitchFamily="34" charset="0"/>
              </a:rPr>
              <a:t>(</a:t>
            </a:r>
            <a:r>
              <a:rPr lang="en-US" altLang="zh-CN" sz="2000" b="1" i="1">
                <a:solidFill>
                  <a:prstClr val="black"/>
                </a:solidFill>
                <a:latin typeface="Tahoma" panose="020B0604030504040204" pitchFamily="34" charset="0"/>
              </a:rPr>
              <a:t>x</a:t>
            </a:r>
            <a:r>
              <a:rPr lang="en-US" altLang="zh-CN" sz="2000" i="1">
                <a:solidFill>
                  <a:prstClr val="black"/>
                </a:solidFill>
                <a:latin typeface="Tahoma" panose="020B0604030504040204" pitchFamily="34" charset="0"/>
              </a:rPr>
              <a:t>,</a:t>
            </a:r>
            <a:r>
              <a:rPr lang="en-US" altLang="zh-CN" sz="2000" b="1" i="1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i="1">
                <a:solidFill>
                  <a:srgbClr val="00CC00"/>
                </a:solidFill>
                <a:latin typeface="Tahoma" panose="020B0604030504040204" pitchFamily="34" charset="0"/>
              </a:rPr>
              <a:t>,b</a:t>
            </a:r>
            <a:r>
              <a:rPr lang="en-US" altLang="zh-CN" sz="2000" i="1">
                <a:solidFill>
                  <a:prstClr val="black"/>
                </a:solidFill>
                <a:latin typeface="Tahoma" panose="020B0604030504040204" pitchFamily="34" charset="0"/>
              </a:rPr>
              <a:t>) = sign(</a:t>
            </a:r>
            <a:r>
              <a:rPr lang="en-US" altLang="zh-CN" sz="2000" b="1" i="1">
                <a:solidFill>
                  <a:srgbClr val="00CC00"/>
                </a:solidFill>
                <a:latin typeface="Tahoma" panose="020B0604030504040204" pitchFamily="34" charset="0"/>
              </a:rPr>
              <a:t>w</a:t>
            </a:r>
            <a:r>
              <a:rPr lang="en-US" altLang="zh-CN" sz="2000" b="1" i="1">
                <a:solidFill>
                  <a:prstClr val="black"/>
                </a:solidFill>
                <a:latin typeface="Tahoma" panose="020B0604030504040204" pitchFamily="34" charset="0"/>
              </a:rPr>
              <a:t> x</a:t>
            </a:r>
            <a:r>
              <a:rPr lang="en-US" altLang="zh-CN" sz="2000" i="1">
                <a:solidFill>
                  <a:srgbClr val="00CC00"/>
                </a:solidFill>
                <a:latin typeface="Tahoma" panose="020B0604030504040204" pitchFamily="34" charset="0"/>
              </a:rPr>
              <a:t> +</a:t>
            </a:r>
            <a:r>
              <a:rPr lang="en-US" altLang="zh-CN" sz="2000" i="1">
                <a:solidFill>
                  <a:prstClr val="black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000" i="1">
                <a:solidFill>
                  <a:srgbClr val="00CC00"/>
                </a:solidFill>
                <a:latin typeface="Tahoma" panose="020B0604030504040204" pitchFamily="34" charset="0"/>
              </a:rPr>
              <a:t>b</a:t>
            </a:r>
            <a:r>
              <a:rPr lang="en-US" altLang="zh-CN" sz="2000" i="1">
                <a:solidFill>
                  <a:prstClr val="black"/>
                </a:solidFill>
                <a:latin typeface="Tahoma" panose="020B0604030504040204" pitchFamily="34" charset="0"/>
              </a:rPr>
              <a:t>)</a:t>
            </a:r>
          </a:p>
        </p:txBody>
      </p:sp>
      <p:sp>
        <p:nvSpPr>
          <p:cNvPr id="241715" name="Text Box 51"/>
          <p:cNvSpPr txBox="1">
            <a:spLocks noChangeArrowheads="1"/>
          </p:cNvSpPr>
          <p:nvPr/>
        </p:nvSpPr>
        <p:spPr bwMode="auto">
          <a:xfrm>
            <a:off x="6248400" y="3200400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endParaRPr lang="en-US" altLang="en-US" sz="200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241716" name="Text Box 52"/>
          <p:cNvSpPr txBox="1">
            <a:spLocks noChangeArrowheads="1"/>
          </p:cNvSpPr>
          <p:nvPr/>
        </p:nvSpPr>
        <p:spPr bwMode="auto">
          <a:xfrm>
            <a:off x="6400800" y="3352800"/>
            <a:ext cx="2209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prstClr val="black"/>
              </a:buClr>
            </a:pPr>
            <a:r>
              <a:rPr lang="en-US" altLang="zh-CN" sz="2000">
                <a:solidFill>
                  <a:prstClr val="black"/>
                </a:solidFill>
                <a:latin typeface="Tahoma" panose="020B0604030504040204" pitchFamily="34" charset="0"/>
              </a:rPr>
              <a:t>How would you classify this data?</a:t>
            </a:r>
          </a:p>
        </p:txBody>
      </p:sp>
      <p:sp>
        <p:nvSpPr>
          <p:cNvPr id="241717" name="Line 53"/>
          <p:cNvSpPr>
            <a:spLocks noChangeShapeType="1"/>
          </p:cNvSpPr>
          <p:nvPr/>
        </p:nvSpPr>
        <p:spPr bwMode="auto">
          <a:xfrm flipV="1">
            <a:off x="3429000" y="1676400"/>
            <a:ext cx="1447800" cy="403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721" name="Line 57"/>
          <p:cNvSpPr>
            <a:spLocks noChangeShapeType="1"/>
          </p:cNvSpPr>
          <p:nvPr/>
        </p:nvSpPr>
        <p:spPr bwMode="auto">
          <a:xfrm flipV="1">
            <a:off x="2590800" y="2209800"/>
            <a:ext cx="3124200" cy="3048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1722" name="Oval 58"/>
          <p:cNvSpPr>
            <a:spLocks noChangeArrowheads="1"/>
          </p:cNvSpPr>
          <p:nvPr/>
        </p:nvSpPr>
        <p:spPr bwMode="auto">
          <a:xfrm>
            <a:off x="4257354" y="5842281"/>
            <a:ext cx="1676400" cy="685800"/>
          </a:xfrm>
          <a:prstGeom prst="ellipse">
            <a:avLst/>
          </a:prstGeom>
          <a:solidFill>
            <a:srgbClr val="CC99FF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z="1400" b="1" dirty="0">
                <a:solidFill>
                  <a:prstClr val="black"/>
                </a:solidFill>
              </a:rPr>
              <a:t>Misclassified</a:t>
            </a:r>
          </a:p>
          <a:p>
            <a:r>
              <a:rPr lang="en-US" altLang="zh-CN" sz="1400" b="1" dirty="0">
                <a:solidFill>
                  <a:prstClr val="black"/>
                </a:solidFill>
              </a:rPr>
              <a:t> to +1 class</a:t>
            </a:r>
          </a:p>
        </p:txBody>
      </p:sp>
      <p:cxnSp>
        <p:nvCxnSpPr>
          <p:cNvPr id="241725" name="AutoShape 61"/>
          <p:cNvCxnSpPr>
            <a:cxnSpLocks noChangeShapeType="1"/>
          </p:cNvCxnSpPr>
          <p:nvPr/>
        </p:nvCxnSpPr>
        <p:spPr bwMode="auto">
          <a:xfrm rot="10800000">
            <a:off x="3604557" y="4816614"/>
            <a:ext cx="685800" cy="13335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4"/>
          <p:cNvSpPr>
            <a:spLocks noChangeArrowheads="1"/>
          </p:cNvSpPr>
          <p:nvPr/>
        </p:nvSpPr>
        <p:spPr bwMode="auto">
          <a:xfrm>
            <a:off x="4359" y="600045"/>
            <a:ext cx="4648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1F497D"/>
                </a:solidFill>
              </a:rPr>
              <a:t> </a:t>
            </a:r>
            <a:r>
              <a:rPr lang="en-US" altLang="zh-CN" sz="4400" b="1" dirty="0">
                <a:solidFill>
                  <a:prstClr val="black"/>
                </a:solidFill>
                <a:latin typeface="Calibri"/>
                <a:cs typeface="+mj-cs"/>
              </a:rPr>
              <a:t>Linear Classifiers</a:t>
            </a:r>
          </a:p>
        </p:txBody>
      </p:sp>
      <p:sp>
        <p:nvSpPr>
          <p:cNvPr id="50" name="Oval 45"/>
          <p:cNvSpPr>
            <a:spLocks noChangeAspect="1" noChangeArrowheads="1"/>
          </p:cNvSpPr>
          <p:nvPr/>
        </p:nvSpPr>
        <p:spPr bwMode="auto">
          <a:xfrm rot="4777107">
            <a:off x="3571233" y="4746089"/>
            <a:ext cx="50800" cy="603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1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721" grpId="0" animBg="1"/>
      <p:bldP spid="2417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Soft Margin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0"/>
            <a:ext cx="83820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9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00" name="Rectangle 4"/>
          <p:cNvSpPr>
            <a:spLocks noChangeArrowheads="1"/>
          </p:cNvSpPr>
          <p:nvPr/>
        </p:nvSpPr>
        <p:spPr bwMode="auto">
          <a:xfrm>
            <a:off x="165287" y="604045"/>
            <a:ext cx="4800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Non-linear SVMs</a:t>
            </a:r>
          </a:p>
        </p:txBody>
      </p:sp>
      <p:sp>
        <p:nvSpPr>
          <p:cNvPr id="311301" name="Rectangle 5"/>
          <p:cNvSpPr>
            <a:spLocks noChangeArrowheads="1"/>
          </p:cNvSpPr>
          <p:nvPr/>
        </p:nvSpPr>
        <p:spPr bwMode="auto">
          <a:xfrm>
            <a:off x="293688" y="1371600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/>
              <a:t>Datasets that are linearly separable with some noise </a:t>
            </a:r>
            <a:r>
              <a:rPr lang="en-US" altLang="zh-CN" sz="2400" dirty="0" smtClean="0"/>
              <a:t>soft margin work </a:t>
            </a:r>
            <a:r>
              <a:rPr lang="en-US" altLang="zh-CN" sz="2400" dirty="0"/>
              <a:t>out great:</a:t>
            </a:r>
          </a:p>
          <a:p>
            <a:endParaRPr lang="en-US" altLang="zh-CN" sz="2400" dirty="0"/>
          </a:p>
          <a:p>
            <a:r>
              <a:rPr lang="en-US" altLang="zh-CN" sz="2400" dirty="0"/>
              <a:t>But what are we going to do if the dataset is just too hard? </a:t>
            </a:r>
          </a:p>
          <a:p>
            <a:endParaRPr lang="en-US" altLang="zh-CN" sz="2400" dirty="0"/>
          </a:p>
          <a:p>
            <a:r>
              <a:rPr lang="en-US" altLang="zh-CN" sz="2400" dirty="0"/>
              <a:t>How about</a:t>
            </a:r>
            <a:r>
              <a:rPr lang="en-US" altLang="zh-CN" sz="2400" dirty="0">
                <a:latin typeface="Times New Roman" panose="02020603050405020304" pitchFamily="18" charset="0"/>
              </a:rPr>
              <a:t>…</a:t>
            </a:r>
            <a:r>
              <a:rPr lang="en-US" altLang="zh-CN" sz="2400" dirty="0"/>
              <a:t> mapping data to a higher-dimensional space:</a:t>
            </a:r>
          </a:p>
        </p:txBody>
      </p:sp>
      <p:sp>
        <p:nvSpPr>
          <p:cNvPr id="311305" name="Text Box 9"/>
          <p:cNvSpPr txBox="1">
            <a:spLocks noChangeArrowheads="1"/>
          </p:cNvSpPr>
          <p:nvPr/>
        </p:nvSpPr>
        <p:spPr bwMode="auto">
          <a:xfrm>
            <a:off x="3581400" y="5638800"/>
            <a:ext cx="342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11317" name="Text Box 21"/>
          <p:cNvSpPr txBox="1">
            <a:spLocks noChangeArrowheads="1"/>
          </p:cNvSpPr>
          <p:nvPr/>
        </p:nvSpPr>
        <p:spPr bwMode="auto">
          <a:xfrm>
            <a:off x="5638800" y="57150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</a:rPr>
              <a:t>x</a:t>
            </a:r>
            <a:endParaRPr lang="en-US" altLang="zh-CN" i="1" baseline="30000">
              <a:latin typeface="Times New Roman" panose="02020603050405020304" pitchFamily="18" charset="0"/>
            </a:endParaRPr>
          </a:p>
        </p:txBody>
      </p:sp>
      <p:grpSp>
        <p:nvGrpSpPr>
          <p:cNvPr id="311318" name="Group 22"/>
          <p:cNvGrpSpPr>
            <a:grpSpLocks/>
          </p:cNvGrpSpPr>
          <p:nvPr/>
        </p:nvGrpSpPr>
        <p:grpSpPr bwMode="auto">
          <a:xfrm>
            <a:off x="1809750" y="3178969"/>
            <a:ext cx="4286250" cy="423863"/>
            <a:chOff x="1056" y="2322"/>
            <a:chExt cx="2700" cy="267"/>
          </a:xfrm>
        </p:grpSpPr>
        <p:sp>
          <p:nvSpPr>
            <p:cNvPr id="311319" name="Line 23"/>
            <p:cNvSpPr>
              <a:spLocks noChangeShapeType="1"/>
            </p:cNvSpPr>
            <p:nvPr/>
          </p:nvSpPr>
          <p:spPr bwMode="auto">
            <a:xfrm>
              <a:off x="1056" y="23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20" name="AutoShape 24"/>
            <p:cNvSpPr>
              <a:spLocks noChangeArrowheads="1"/>
            </p:cNvSpPr>
            <p:nvPr/>
          </p:nvSpPr>
          <p:spPr bwMode="auto">
            <a:xfrm>
              <a:off x="13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21" name="Line 25"/>
            <p:cNvSpPr>
              <a:spLocks noChangeShapeType="1"/>
            </p:cNvSpPr>
            <p:nvPr/>
          </p:nvSpPr>
          <p:spPr bwMode="auto">
            <a:xfrm>
              <a:off x="2196" y="23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22" name="Text Box 26"/>
            <p:cNvSpPr txBox="1">
              <a:spLocks noChangeArrowheads="1"/>
            </p:cNvSpPr>
            <p:nvPr/>
          </p:nvSpPr>
          <p:spPr bwMode="auto">
            <a:xfrm>
              <a:off x="2106" y="2358"/>
              <a:ext cx="2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11323" name="AutoShape 27"/>
            <p:cNvSpPr>
              <a:spLocks noChangeArrowheads="1"/>
            </p:cNvSpPr>
            <p:nvPr/>
          </p:nvSpPr>
          <p:spPr bwMode="auto">
            <a:xfrm>
              <a:off x="1563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24" name="AutoShape 28"/>
            <p:cNvSpPr>
              <a:spLocks noChangeArrowheads="1"/>
            </p:cNvSpPr>
            <p:nvPr/>
          </p:nvSpPr>
          <p:spPr bwMode="auto">
            <a:xfrm>
              <a:off x="18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25" name="AutoShape 29"/>
            <p:cNvSpPr>
              <a:spLocks noChangeArrowheads="1"/>
            </p:cNvSpPr>
            <p:nvPr/>
          </p:nvSpPr>
          <p:spPr bwMode="auto">
            <a:xfrm>
              <a:off x="199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26" name="AutoShape 30"/>
            <p:cNvSpPr>
              <a:spLocks noChangeArrowheads="1"/>
            </p:cNvSpPr>
            <p:nvPr/>
          </p:nvSpPr>
          <p:spPr bwMode="auto">
            <a:xfrm>
              <a:off x="25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27" name="AutoShape 31"/>
            <p:cNvSpPr>
              <a:spLocks noChangeArrowheads="1"/>
            </p:cNvSpPr>
            <p:nvPr/>
          </p:nvSpPr>
          <p:spPr bwMode="auto">
            <a:xfrm>
              <a:off x="267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28" name="AutoShape 32"/>
            <p:cNvSpPr>
              <a:spLocks noChangeArrowheads="1"/>
            </p:cNvSpPr>
            <p:nvPr/>
          </p:nvSpPr>
          <p:spPr bwMode="auto">
            <a:xfrm>
              <a:off x="2451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29" name="AutoShape 33"/>
            <p:cNvSpPr>
              <a:spLocks noChangeArrowheads="1"/>
            </p:cNvSpPr>
            <p:nvPr/>
          </p:nvSpPr>
          <p:spPr bwMode="auto">
            <a:xfrm>
              <a:off x="291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30" name="AutoShape 34"/>
            <p:cNvSpPr>
              <a:spLocks noChangeArrowheads="1"/>
            </p:cNvSpPr>
            <p:nvPr/>
          </p:nvSpPr>
          <p:spPr bwMode="auto">
            <a:xfrm>
              <a:off x="30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31" name="AutoShape 35"/>
            <p:cNvSpPr>
              <a:spLocks noChangeArrowheads="1"/>
            </p:cNvSpPr>
            <p:nvPr/>
          </p:nvSpPr>
          <p:spPr bwMode="auto">
            <a:xfrm>
              <a:off x="3375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32" name="Text Box 36"/>
            <p:cNvSpPr txBox="1">
              <a:spLocks noChangeArrowheads="1"/>
            </p:cNvSpPr>
            <p:nvPr/>
          </p:nvSpPr>
          <p:spPr bwMode="auto">
            <a:xfrm>
              <a:off x="3468" y="2322"/>
              <a:ext cx="2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</a:rPr>
                <a:t>x</a:t>
              </a:r>
              <a:endParaRPr lang="en-US" altLang="zh-CN" i="1" baseline="300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11333" name="Group 37"/>
          <p:cNvGrpSpPr>
            <a:grpSpLocks/>
          </p:cNvGrpSpPr>
          <p:nvPr/>
        </p:nvGrpSpPr>
        <p:grpSpPr bwMode="auto">
          <a:xfrm>
            <a:off x="2833688" y="2043113"/>
            <a:ext cx="4324350" cy="642938"/>
            <a:chOff x="1056" y="1284"/>
            <a:chExt cx="2724" cy="405"/>
          </a:xfrm>
        </p:grpSpPr>
        <p:sp>
          <p:nvSpPr>
            <p:cNvPr id="311334" name="Line 38"/>
            <p:cNvSpPr>
              <a:spLocks noChangeShapeType="1"/>
            </p:cNvSpPr>
            <p:nvPr/>
          </p:nvSpPr>
          <p:spPr bwMode="auto">
            <a:xfrm>
              <a:off x="1056" y="14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35" name="AutoShape 39"/>
            <p:cNvSpPr>
              <a:spLocks noChangeArrowheads="1"/>
            </p:cNvSpPr>
            <p:nvPr/>
          </p:nvSpPr>
          <p:spPr bwMode="auto">
            <a:xfrm>
              <a:off x="13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36" name="Line 40"/>
            <p:cNvSpPr>
              <a:spLocks noChangeShapeType="1"/>
            </p:cNvSpPr>
            <p:nvPr/>
          </p:nvSpPr>
          <p:spPr bwMode="auto">
            <a:xfrm>
              <a:off x="2196" y="14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37" name="Text Box 41"/>
            <p:cNvSpPr txBox="1">
              <a:spLocks noChangeArrowheads="1"/>
            </p:cNvSpPr>
            <p:nvPr/>
          </p:nvSpPr>
          <p:spPr bwMode="auto">
            <a:xfrm>
              <a:off x="2106" y="1458"/>
              <a:ext cx="2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11338" name="AutoShape 42"/>
            <p:cNvSpPr>
              <a:spLocks noChangeArrowheads="1"/>
            </p:cNvSpPr>
            <p:nvPr/>
          </p:nvSpPr>
          <p:spPr bwMode="auto">
            <a:xfrm>
              <a:off x="1563" y="14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39" name="AutoShape 43"/>
            <p:cNvSpPr>
              <a:spLocks noChangeArrowheads="1"/>
            </p:cNvSpPr>
            <p:nvPr/>
          </p:nvSpPr>
          <p:spPr bwMode="auto">
            <a:xfrm>
              <a:off x="1863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40" name="AutoShape 44"/>
            <p:cNvSpPr>
              <a:spLocks noChangeArrowheads="1"/>
            </p:cNvSpPr>
            <p:nvPr/>
          </p:nvSpPr>
          <p:spPr bwMode="auto">
            <a:xfrm>
              <a:off x="199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41" name="AutoShape 45"/>
            <p:cNvSpPr>
              <a:spLocks noChangeArrowheads="1"/>
            </p:cNvSpPr>
            <p:nvPr/>
          </p:nvSpPr>
          <p:spPr bwMode="auto">
            <a:xfrm>
              <a:off x="25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42" name="AutoShape 46"/>
            <p:cNvSpPr>
              <a:spLocks noChangeArrowheads="1"/>
            </p:cNvSpPr>
            <p:nvPr/>
          </p:nvSpPr>
          <p:spPr bwMode="auto">
            <a:xfrm>
              <a:off x="2679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43" name="AutoShape 47"/>
            <p:cNvSpPr>
              <a:spLocks noChangeArrowheads="1"/>
            </p:cNvSpPr>
            <p:nvPr/>
          </p:nvSpPr>
          <p:spPr bwMode="auto">
            <a:xfrm>
              <a:off x="2451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44" name="Line 48"/>
            <p:cNvSpPr>
              <a:spLocks noChangeShapeType="1"/>
            </p:cNvSpPr>
            <p:nvPr/>
          </p:nvSpPr>
          <p:spPr bwMode="auto">
            <a:xfrm>
              <a:off x="2268" y="1302"/>
              <a:ext cx="0" cy="34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45" name="Oval 49"/>
            <p:cNvSpPr>
              <a:spLocks noChangeArrowheads="1"/>
            </p:cNvSpPr>
            <p:nvPr/>
          </p:nvSpPr>
          <p:spPr bwMode="auto">
            <a:xfrm>
              <a:off x="2405" y="1393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46" name="Oval 50"/>
            <p:cNvSpPr>
              <a:spLocks noChangeArrowheads="1"/>
            </p:cNvSpPr>
            <p:nvPr/>
          </p:nvSpPr>
          <p:spPr bwMode="auto">
            <a:xfrm>
              <a:off x="1955" y="1387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47" name="Line 51"/>
            <p:cNvSpPr>
              <a:spLocks noChangeShapeType="1"/>
            </p:cNvSpPr>
            <p:nvPr/>
          </p:nvSpPr>
          <p:spPr bwMode="auto">
            <a:xfrm flipH="1" flipV="1">
              <a:off x="247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48" name="Line 52"/>
            <p:cNvSpPr>
              <a:spLocks noChangeShapeType="1"/>
            </p:cNvSpPr>
            <p:nvPr/>
          </p:nvSpPr>
          <p:spPr bwMode="auto">
            <a:xfrm flipH="1" flipV="1">
              <a:off x="202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49" name="Text Box 53"/>
            <p:cNvSpPr txBox="1">
              <a:spLocks noChangeArrowheads="1"/>
            </p:cNvSpPr>
            <p:nvPr/>
          </p:nvSpPr>
          <p:spPr bwMode="auto">
            <a:xfrm>
              <a:off x="3492" y="1410"/>
              <a:ext cx="2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pitchFamily="18" charset="0"/>
                </a:rPr>
                <a:t>x</a:t>
              </a:r>
              <a:endParaRPr lang="en-US" altLang="zh-CN" i="1" baseline="30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11356" name="Group 60"/>
          <p:cNvGrpSpPr>
            <a:grpSpLocks/>
          </p:cNvGrpSpPr>
          <p:nvPr/>
        </p:nvGrpSpPr>
        <p:grpSpPr bwMode="auto">
          <a:xfrm>
            <a:off x="1905000" y="3962400"/>
            <a:ext cx="4352925" cy="1827213"/>
            <a:chOff x="1122" y="2874"/>
            <a:chExt cx="2742" cy="1151"/>
          </a:xfrm>
        </p:grpSpPr>
        <p:sp>
          <p:nvSpPr>
            <p:cNvPr id="311302" name="Line 6"/>
            <p:cNvSpPr>
              <a:spLocks noChangeShapeType="1"/>
            </p:cNvSpPr>
            <p:nvPr/>
          </p:nvSpPr>
          <p:spPr bwMode="auto">
            <a:xfrm>
              <a:off x="1122" y="3900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03" name="AutoShape 7"/>
            <p:cNvSpPr>
              <a:spLocks noChangeArrowheads="1"/>
            </p:cNvSpPr>
            <p:nvPr/>
          </p:nvSpPr>
          <p:spPr bwMode="auto">
            <a:xfrm>
              <a:off x="1437" y="32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04" name="Line 8"/>
            <p:cNvSpPr>
              <a:spLocks noChangeShapeType="1"/>
            </p:cNvSpPr>
            <p:nvPr/>
          </p:nvSpPr>
          <p:spPr bwMode="auto">
            <a:xfrm>
              <a:off x="2262" y="3864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06" name="AutoShape 10"/>
            <p:cNvSpPr>
              <a:spLocks noChangeArrowheads="1"/>
            </p:cNvSpPr>
            <p:nvPr/>
          </p:nvSpPr>
          <p:spPr bwMode="auto">
            <a:xfrm>
              <a:off x="1641" y="35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07" name="AutoShape 11"/>
            <p:cNvSpPr>
              <a:spLocks noChangeArrowheads="1"/>
            </p:cNvSpPr>
            <p:nvPr/>
          </p:nvSpPr>
          <p:spPr bwMode="auto">
            <a:xfrm>
              <a:off x="1929" y="375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08" name="AutoShape 12"/>
            <p:cNvSpPr>
              <a:spLocks noChangeArrowheads="1"/>
            </p:cNvSpPr>
            <p:nvPr/>
          </p:nvSpPr>
          <p:spPr bwMode="auto">
            <a:xfrm>
              <a:off x="2073" y="381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09" name="AutoShape 13"/>
            <p:cNvSpPr>
              <a:spLocks noChangeArrowheads="1"/>
            </p:cNvSpPr>
            <p:nvPr/>
          </p:nvSpPr>
          <p:spPr bwMode="auto">
            <a:xfrm>
              <a:off x="2601" y="376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10" name="AutoShape 14"/>
            <p:cNvSpPr>
              <a:spLocks noChangeArrowheads="1"/>
            </p:cNvSpPr>
            <p:nvPr/>
          </p:nvSpPr>
          <p:spPr bwMode="auto">
            <a:xfrm>
              <a:off x="2745" y="364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11" name="AutoShape 15"/>
            <p:cNvSpPr>
              <a:spLocks noChangeArrowheads="1"/>
            </p:cNvSpPr>
            <p:nvPr/>
          </p:nvSpPr>
          <p:spPr bwMode="auto">
            <a:xfrm>
              <a:off x="2481" y="380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12" name="AutoShape 16"/>
            <p:cNvSpPr>
              <a:spLocks noChangeArrowheads="1"/>
            </p:cNvSpPr>
            <p:nvPr/>
          </p:nvSpPr>
          <p:spPr bwMode="auto">
            <a:xfrm>
              <a:off x="2985" y="344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13" name="AutoShape 17"/>
            <p:cNvSpPr>
              <a:spLocks noChangeArrowheads="1"/>
            </p:cNvSpPr>
            <p:nvPr/>
          </p:nvSpPr>
          <p:spPr bwMode="auto">
            <a:xfrm>
              <a:off x="3165" y="325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14" name="AutoShape 18"/>
            <p:cNvSpPr>
              <a:spLocks noChangeArrowheads="1"/>
            </p:cNvSpPr>
            <p:nvPr/>
          </p:nvSpPr>
          <p:spPr bwMode="auto">
            <a:xfrm>
              <a:off x="3429" y="292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15" name="Line 19"/>
            <p:cNvSpPr>
              <a:spLocks noChangeShapeType="1"/>
            </p:cNvSpPr>
            <p:nvPr/>
          </p:nvSpPr>
          <p:spPr bwMode="auto">
            <a:xfrm flipV="1">
              <a:off x="2262" y="2988"/>
              <a:ext cx="0" cy="9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16" name="Text Box 20"/>
            <p:cNvSpPr txBox="1">
              <a:spLocks noChangeArrowheads="1"/>
            </p:cNvSpPr>
            <p:nvPr/>
          </p:nvSpPr>
          <p:spPr bwMode="auto">
            <a:xfrm>
              <a:off x="2262" y="2874"/>
              <a:ext cx="2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i="1" dirty="0">
                  <a:latin typeface="Times New Roman" panose="02020603050405020304" pitchFamily="18" charset="0"/>
                </a:rPr>
                <a:t>x</a:t>
              </a:r>
              <a:r>
                <a:rPr lang="en-US" altLang="zh-CN" i="1" baseline="30000" dirty="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11350" name="Line 54"/>
            <p:cNvSpPr>
              <a:spLocks noChangeShapeType="1"/>
            </p:cNvSpPr>
            <p:nvPr/>
          </p:nvSpPr>
          <p:spPr bwMode="auto">
            <a:xfrm flipV="1">
              <a:off x="1860" y="3180"/>
              <a:ext cx="2004" cy="81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51" name="Line 55"/>
            <p:cNvSpPr>
              <a:spLocks noChangeShapeType="1"/>
            </p:cNvSpPr>
            <p:nvPr/>
          </p:nvSpPr>
          <p:spPr bwMode="auto">
            <a:xfrm flipV="1">
              <a:off x="1857" y="3132"/>
              <a:ext cx="1962" cy="809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52" name="Line 56"/>
            <p:cNvSpPr>
              <a:spLocks noChangeShapeType="1"/>
            </p:cNvSpPr>
            <p:nvPr/>
          </p:nvSpPr>
          <p:spPr bwMode="auto">
            <a:xfrm flipV="1">
              <a:off x="1929" y="3240"/>
              <a:ext cx="1926" cy="785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353" name="Oval 57"/>
            <p:cNvSpPr>
              <a:spLocks noChangeArrowheads="1"/>
            </p:cNvSpPr>
            <p:nvPr/>
          </p:nvSpPr>
          <p:spPr bwMode="auto">
            <a:xfrm>
              <a:off x="2945" y="3403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54" name="Oval 58"/>
            <p:cNvSpPr>
              <a:spLocks noChangeArrowheads="1"/>
            </p:cNvSpPr>
            <p:nvPr/>
          </p:nvSpPr>
          <p:spPr bwMode="auto">
            <a:xfrm>
              <a:off x="2699" y="3601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1355" name="Oval 59"/>
            <p:cNvSpPr>
              <a:spLocks noChangeArrowheads="1"/>
            </p:cNvSpPr>
            <p:nvPr/>
          </p:nvSpPr>
          <p:spPr bwMode="auto">
            <a:xfrm>
              <a:off x="2027" y="3775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323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Find a feature space</a:t>
            </a:r>
          </a:p>
        </p:txBody>
      </p:sp>
      <p:sp>
        <p:nvSpPr>
          <p:cNvPr id="73731" name="Segnaposto numero diapositiva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C3211928-1182-4978-B7DC-DDF77D138AE1}" type="slidenum">
              <a:rPr lang="en-US" sz="1400" smtClean="0"/>
              <a:pPr eaLnBrk="1" hangingPunct="1"/>
              <a:t>72</a:t>
            </a:fld>
            <a:endParaRPr lang="en-US" sz="1400" smtClean="0"/>
          </a:p>
        </p:txBody>
      </p:sp>
      <p:pic>
        <p:nvPicPr>
          <p:cNvPr id="73732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5" t="38678" r="10918" b="25740"/>
          <a:stretch>
            <a:fillRect/>
          </a:stretch>
        </p:blipFill>
        <p:spPr>
          <a:xfrm>
            <a:off x="76200" y="2362200"/>
            <a:ext cx="8970963" cy="2819400"/>
          </a:xfrm>
        </p:spPr>
      </p:pic>
    </p:spTree>
    <p:extLst>
      <p:ext uri="{BB962C8B-B14F-4D97-AF65-F5344CB8AC3E}">
        <p14:creationId xmlns:p14="http://schemas.microsoft.com/office/powerpoint/2010/main" val="303784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Transforming the Data 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4343400"/>
            <a:ext cx="8650288" cy="19050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smtClean="0"/>
              <a:t>Computation in the feature space can be costly because it is high dimensional</a:t>
            </a:r>
          </a:p>
          <a:p>
            <a:pPr lvl="1" eaLnBrk="1" hangingPunct="1"/>
            <a:r>
              <a:rPr lang="en-US" smtClean="0"/>
              <a:t>The feature space is typically infinite-dimensional!</a:t>
            </a:r>
          </a:p>
          <a:p>
            <a:pPr eaLnBrk="1" hangingPunct="1"/>
            <a:r>
              <a:rPr lang="en-US" smtClean="0"/>
              <a:t>The kernel trick comes to rescue</a:t>
            </a:r>
          </a:p>
        </p:txBody>
      </p:sp>
      <p:sp>
        <p:nvSpPr>
          <p:cNvPr id="74756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070A1C92-18C7-44B4-A954-0583EDC84AE8}" type="slidenum">
              <a:rPr lang="en-US" sz="1400" smtClean="0"/>
              <a:pPr eaLnBrk="1" hangingPunct="1"/>
              <a:t>73</a:t>
            </a:fld>
            <a:endParaRPr lang="en-US" sz="1400" smtClean="0"/>
          </a:p>
        </p:txBody>
      </p:sp>
      <p:sp>
        <p:nvSpPr>
          <p:cNvPr id="74757" name="Freeform 4"/>
          <p:cNvSpPr>
            <a:spLocks/>
          </p:cNvSpPr>
          <p:nvPr/>
        </p:nvSpPr>
        <p:spPr bwMode="auto">
          <a:xfrm>
            <a:off x="2209800" y="1295400"/>
            <a:ext cx="1600200" cy="1524000"/>
          </a:xfrm>
          <a:custGeom>
            <a:avLst/>
            <a:gdLst>
              <a:gd name="T0" fmla="*/ 0 w 1008"/>
              <a:gd name="T1" fmla="*/ 0 h 960"/>
              <a:gd name="T2" fmla="*/ 2147483647 w 1008"/>
              <a:gd name="T3" fmla="*/ 2147483647 h 960"/>
              <a:gd name="T4" fmla="*/ 2147483647 w 1008"/>
              <a:gd name="T5" fmla="*/ 2147483647 h 960"/>
              <a:gd name="T6" fmla="*/ 2147483647 w 1008"/>
              <a:gd name="T7" fmla="*/ 2147483647 h 960"/>
              <a:gd name="T8" fmla="*/ 2147483647 w 1008"/>
              <a:gd name="T9" fmla="*/ 2147483647 h 9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8"/>
              <a:gd name="T16" fmla="*/ 0 h 960"/>
              <a:gd name="T17" fmla="*/ 1008 w 1008"/>
              <a:gd name="T18" fmla="*/ 960 h 9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8" h="960">
                <a:moveTo>
                  <a:pt x="0" y="0"/>
                </a:moveTo>
                <a:cubicBezTo>
                  <a:pt x="16" y="164"/>
                  <a:pt x="32" y="328"/>
                  <a:pt x="96" y="432"/>
                </a:cubicBezTo>
                <a:cubicBezTo>
                  <a:pt x="160" y="536"/>
                  <a:pt x="272" y="584"/>
                  <a:pt x="384" y="624"/>
                </a:cubicBezTo>
                <a:cubicBezTo>
                  <a:pt x="496" y="664"/>
                  <a:pt x="664" y="616"/>
                  <a:pt x="768" y="672"/>
                </a:cubicBezTo>
                <a:cubicBezTo>
                  <a:pt x="872" y="728"/>
                  <a:pt x="940" y="844"/>
                  <a:pt x="1008" y="960"/>
                </a:cubicBezTo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it-IT"/>
          </a:p>
        </p:txBody>
      </p:sp>
      <p:sp>
        <p:nvSpPr>
          <p:cNvPr id="74758" name="Line 5"/>
          <p:cNvSpPr>
            <a:spLocks noChangeShapeType="1"/>
          </p:cNvSpPr>
          <p:nvPr/>
        </p:nvSpPr>
        <p:spPr bwMode="auto">
          <a:xfrm flipV="1">
            <a:off x="1981200" y="11430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4759" name="Line 6"/>
          <p:cNvSpPr>
            <a:spLocks noChangeShapeType="1"/>
          </p:cNvSpPr>
          <p:nvPr/>
        </p:nvSpPr>
        <p:spPr bwMode="auto">
          <a:xfrm>
            <a:off x="1981200" y="32004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4760" name="Oval 7"/>
          <p:cNvSpPr>
            <a:spLocks noChangeArrowheads="1"/>
          </p:cNvSpPr>
          <p:nvPr/>
        </p:nvSpPr>
        <p:spPr bwMode="auto">
          <a:xfrm>
            <a:off x="2362200" y="12954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61" name="Rectangle 8"/>
          <p:cNvSpPr>
            <a:spLocks noChangeArrowheads="1"/>
          </p:cNvSpPr>
          <p:nvPr/>
        </p:nvSpPr>
        <p:spPr bwMode="auto">
          <a:xfrm>
            <a:off x="2133600" y="1676400"/>
            <a:ext cx="76200" cy="762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62" name="Oval 9"/>
          <p:cNvSpPr>
            <a:spLocks noChangeArrowheads="1"/>
          </p:cNvSpPr>
          <p:nvPr/>
        </p:nvSpPr>
        <p:spPr bwMode="auto">
          <a:xfrm>
            <a:off x="2667000" y="15240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63" name="Oval 10"/>
          <p:cNvSpPr>
            <a:spLocks noChangeArrowheads="1"/>
          </p:cNvSpPr>
          <p:nvPr/>
        </p:nvSpPr>
        <p:spPr bwMode="auto">
          <a:xfrm>
            <a:off x="29718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64" name="Oval 11"/>
          <p:cNvSpPr>
            <a:spLocks noChangeArrowheads="1"/>
          </p:cNvSpPr>
          <p:nvPr/>
        </p:nvSpPr>
        <p:spPr bwMode="auto">
          <a:xfrm>
            <a:off x="3200400" y="1447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65" name="Oval 12"/>
          <p:cNvSpPr>
            <a:spLocks noChangeArrowheads="1"/>
          </p:cNvSpPr>
          <p:nvPr/>
        </p:nvSpPr>
        <p:spPr bwMode="auto">
          <a:xfrm>
            <a:off x="3581400" y="1828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66" name="Rectangle 13"/>
          <p:cNvSpPr>
            <a:spLocks noChangeArrowheads="1"/>
          </p:cNvSpPr>
          <p:nvPr/>
        </p:nvSpPr>
        <p:spPr bwMode="auto">
          <a:xfrm>
            <a:off x="2133600" y="1981200"/>
            <a:ext cx="76200" cy="762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67" name="Rectangle 14"/>
          <p:cNvSpPr>
            <a:spLocks noChangeArrowheads="1"/>
          </p:cNvSpPr>
          <p:nvPr/>
        </p:nvSpPr>
        <p:spPr bwMode="auto">
          <a:xfrm>
            <a:off x="2362200" y="2209800"/>
            <a:ext cx="76200" cy="762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68" name="Rectangle 15"/>
          <p:cNvSpPr>
            <a:spLocks noChangeArrowheads="1"/>
          </p:cNvSpPr>
          <p:nvPr/>
        </p:nvSpPr>
        <p:spPr bwMode="auto">
          <a:xfrm>
            <a:off x="2209800" y="2438400"/>
            <a:ext cx="76200" cy="762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69" name="Rectangle 16"/>
          <p:cNvSpPr>
            <a:spLocks noChangeArrowheads="1"/>
          </p:cNvSpPr>
          <p:nvPr/>
        </p:nvSpPr>
        <p:spPr bwMode="auto">
          <a:xfrm>
            <a:off x="2743200" y="2438400"/>
            <a:ext cx="76200" cy="762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70" name="Rectangle 17"/>
          <p:cNvSpPr>
            <a:spLocks noChangeArrowheads="1"/>
          </p:cNvSpPr>
          <p:nvPr/>
        </p:nvSpPr>
        <p:spPr bwMode="auto">
          <a:xfrm>
            <a:off x="3124200" y="2514600"/>
            <a:ext cx="76200" cy="762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71" name="Rectangle 18"/>
          <p:cNvSpPr>
            <a:spLocks noChangeArrowheads="1"/>
          </p:cNvSpPr>
          <p:nvPr/>
        </p:nvSpPr>
        <p:spPr bwMode="auto">
          <a:xfrm>
            <a:off x="3429000" y="2743200"/>
            <a:ext cx="76200" cy="762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72" name="Rectangle 19"/>
          <p:cNvSpPr>
            <a:spLocks noChangeArrowheads="1"/>
          </p:cNvSpPr>
          <p:nvPr/>
        </p:nvSpPr>
        <p:spPr bwMode="auto">
          <a:xfrm>
            <a:off x="2819400" y="2895600"/>
            <a:ext cx="76200" cy="762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73" name="Oval 20"/>
          <p:cNvSpPr>
            <a:spLocks noChangeArrowheads="1"/>
          </p:cNvSpPr>
          <p:nvPr/>
        </p:nvSpPr>
        <p:spPr bwMode="auto">
          <a:xfrm>
            <a:off x="2438400" y="1752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74" name="Oval 21"/>
          <p:cNvSpPr>
            <a:spLocks noChangeArrowheads="1"/>
          </p:cNvSpPr>
          <p:nvPr/>
        </p:nvSpPr>
        <p:spPr bwMode="auto">
          <a:xfrm>
            <a:off x="2743200" y="20574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75" name="Oval 22"/>
          <p:cNvSpPr>
            <a:spLocks noChangeArrowheads="1"/>
          </p:cNvSpPr>
          <p:nvPr/>
        </p:nvSpPr>
        <p:spPr bwMode="auto">
          <a:xfrm>
            <a:off x="3352800" y="2209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76" name="Oval 23"/>
          <p:cNvSpPr>
            <a:spLocks noChangeArrowheads="1"/>
          </p:cNvSpPr>
          <p:nvPr/>
        </p:nvSpPr>
        <p:spPr bwMode="auto">
          <a:xfrm>
            <a:off x="3657600" y="2362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77" name="Oval 24"/>
          <p:cNvSpPr>
            <a:spLocks noChangeArrowheads="1"/>
          </p:cNvSpPr>
          <p:nvPr/>
        </p:nvSpPr>
        <p:spPr bwMode="auto">
          <a:xfrm>
            <a:off x="3810000" y="26670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78" name="Line 25"/>
          <p:cNvSpPr>
            <a:spLocks noChangeShapeType="1"/>
          </p:cNvSpPr>
          <p:nvPr/>
        </p:nvSpPr>
        <p:spPr bwMode="auto">
          <a:xfrm flipV="1">
            <a:off x="5943600" y="11430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4779" name="Line 26"/>
          <p:cNvSpPr>
            <a:spLocks noChangeShapeType="1"/>
          </p:cNvSpPr>
          <p:nvPr/>
        </p:nvSpPr>
        <p:spPr bwMode="auto">
          <a:xfrm>
            <a:off x="5943600" y="32004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4780" name="Line 27"/>
          <p:cNvSpPr>
            <a:spLocks noChangeShapeType="1"/>
          </p:cNvSpPr>
          <p:nvPr/>
        </p:nvSpPr>
        <p:spPr bwMode="auto">
          <a:xfrm>
            <a:off x="6324600" y="1295400"/>
            <a:ext cx="1447800" cy="1828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74781" name="Group 28"/>
          <p:cNvGrpSpPr>
            <a:grpSpLocks/>
          </p:cNvGrpSpPr>
          <p:nvPr/>
        </p:nvGrpSpPr>
        <p:grpSpPr bwMode="auto">
          <a:xfrm>
            <a:off x="6019800" y="1371600"/>
            <a:ext cx="528638" cy="336550"/>
            <a:chOff x="3001" y="2496"/>
            <a:chExt cx="333" cy="212"/>
          </a:xfrm>
        </p:grpSpPr>
        <p:sp>
          <p:nvSpPr>
            <p:cNvPr id="74838" name="Rectangle 29"/>
            <p:cNvSpPr>
              <a:spLocks noChangeArrowheads="1"/>
            </p:cNvSpPr>
            <p:nvPr/>
          </p:nvSpPr>
          <p:spPr bwMode="auto">
            <a:xfrm>
              <a:off x="3168" y="2592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39" name="Text Box 30"/>
            <p:cNvSpPr txBox="1">
              <a:spLocks noChangeArrowheads="1"/>
            </p:cNvSpPr>
            <p:nvPr/>
          </p:nvSpPr>
          <p:spPr bwMode="auto">
            <a:xfrm>
              <a:off x="3001" y="2496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82" name="Group 31"/>
          <p:cNvGrpSpPr>
            <a:grpSpLocks/>
          </p:cNvGrpSpPr>
          <p:nvPr/>
        </p:nvGrpSpPr>
        <p:grpSpPr bwMode="auto">
          <a:xfrm>
            <a:off x="6253163" y="1797050"/>
            <a:ext cx="528637" cy="336550"/>
            <a:chOff x="3001" y="2496"/>
            <a:chExt cx="333" cy="212"/>
          </a:xfrm>
        </p:grpSpPr>
        <p:sp>
          <p:nvSpPr>
            <p:cNvPr id="74836" name="Rectangle 32"/>
            <p:cNvSpPr>
              <a:spLocks noChangeArrowheads="1"/>
            </p:cNvSpPr>
            <p:nvPr/>
          </p:nvSpPr>
          <p:spPr bwMode="auto">
            <a:xfrm>
              <a:off x="3168" y="2592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37" name="Text Box 33"/>
            <p:cNvSpPr txBox="1">
              <a:spLocks noChangeArrowheads="1"/>
            </p:cNvSpPr>
            <p:nvPr/>
          </p:nvSpPr>
          <p:spPr bwMode="auto">
            <a:xfrm>
              <a:off x="3001" y="2496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83" name="Group 34"/>
          <p:cNvGrpSpPr>
            <a:grpSpLocks/>
          </p:cNvGrpSpPr>
          <p:nvPr/>
        </p:nvGrpSpPr>
        <p:grpSpPr bwMode="auto">
          <a:xfrm>
            <a:off x="6634163" y="2254250"/>
            <a:ext cx="528637" cy="336550"/>
            <a:chOff x="3001" y="2496"/>
            <a:chExt cx="333" cy="212"/>
          </a:xfrm>
        </p:grpSpPr>
        <p:sp>
          <p:nvSpPr>
            <p:cNvPr id="74834" name="Rectangle 35"/>
            <p:cNvSpPr>
              <a:spLocks noChangeArrowheads="1"/>
            </p:cNvSpPr>
            <p:nvPr/>
          </p:nvSpPr>
          <p:spPr bwMode="auto">
            <a:xfrm>
              <a:off x="3168" y="2592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35" name="Text Box 36"/>
            <p:cNvSpPr txBox="1">
              <a:spLocks noChangeArrowheads="1"/>
            </p:cNvSpPr>
            <p:nvPr/>
          </p:nvSpPr>
          <p:spPr bwMode="auto">
            <a:xfrm>
              <a:off x="3001" y="2496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84" name="Group 37"/>
          <p:cNvGrpSpPr>
            <a:grpSpLocks/>
          </p:cNvGrpSpPr>
          <p:nvPr/>
        </p:nvGrpSpPr>
        <p:grpSpPr bwMode="auto">
          <a:xfrm>
            <a:off x="6786563" y="2482850"/>
            <a:ext cx="528637" cy="336550"/>
            <a:chOff x="3001" y="2496"/>
            <a:chExt cx="333" cy="212"/>
          </a:xfrm>
        </p:grpSpPr>
        <p:sp>
          <p:nvSpPr>
            <p:cNvPr id="74832" name="Rectangle 38"/>
            <p:cNvSpPr>
              <a:spLocks noChangeArrowheads="1"/>
            </p:cNvSpPr>
            <p:nvPr/>
          </p:nvSpPr>
          <p:spPr bwMode="auto">
            <a:xfrm>
              <a:off x="3168" y="2592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33" name="Text Box 39"/>
            <p:cNvSpPr txBox="1">
              <a:spLocks noChangeArrowheads="1"/>
            </p:cNvSpPr>
            <p:nvPr/>
          </p:nvSpPr>
          <p:spPr bwMode="auto">
            <a:xfrm>
              <a:off x="3001" y="2496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85" name="Group 40"/>
          <p:cNvGrpSpPr>
            <a:grpSpLocks/>
          </p:cNvGrpSpPr>
          <p:nvPr/>
        </p:nvGrpSpPr>
        <p:grpSpPr bwMode="auto">
          <a:xfrm>
            <a:off x="6096000" y="2438400"/>
            <a:ext cx="528638" cy="336550"/>
            <a:chOff x="3001" y="2496"/>
            <a:chExt cx="333" cy="212"/>
          </a:xfrm>
        </p:grpSpPr>
        <p:sp>
          <p:nvSpPr>
            <p:cNvPr id="74830" name="Rectangle 41"/>
            <p:cNvSpPr>
              <a:spLocks noChangeArrowheads="1"/>
            </p:cNvSpPr>
            <p:nvPr/>
          </p:nvSpPr>
          <p:spPr bwMode="auto">
            <a:xfrm>
              <a:off x="3168" y="2592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31" name="Text Box 42"/>
            <p:cNvSpPr txBox="1">
              <a:spLocks noChangeArrowheads="1"/>
            </p:cNvSpPr>
            <p:nvPr/>
          </p:nvSpPr>
          <p:spPr bwMode="auto">
            <a:xfrm>
              <a:off x="3001" y="2496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86" name="Group 43"/>
          <p:cNvGrpSpPr>
            <a:grpSpLocks/>
          </p:cNvGrpSpPr>
          <p:nvPr/>
        </p:nvGrpSpPr>
        <p:grpSpPr bwMode="auto">
          <a:xfrm>
            <a:off x="5867400" y="1905000"/>
            <a:ext cx="528638" cy="336550"/>
            <a:chOff x="3001" y="2496"/>
            <a:chExt cx="333" cy="212"/>
          </a:xfrm>
        </p:grpSpPr>
        <p:sp>
          <p:nvSpPr>
            <p:cNvPr id="74828" name="Rectangle 44"/>
            <p:cNvSpPr>
              <a:spLocks noChangeArrowheads="1"/>
            </p:cNvSpPr>
            <p:nvPr/>
          </p:nvSpPr>
          <p:spPr bwMode="auto">
            <a:xfrm>
              <a:off x="3168" y="2592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29" name="Text Box 45"/>
            <p:cNvSpPr txBox="1">
              <a:spLocks noChangeArrowheads="1"/>
            </p:cNvSpPr>
            <p:nvPr/>
          </p:nvSpPr>
          <p:spPr bwMode="auto">
            <a:xfrm>
              <a:off x="3001" y="2496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87" name="Group 46"/>
          <p:cNvGrpSpPr>
            <a:grpSpLocks/>
          </p:cNvGrpSpPr>
          <p:nvPr/>
        </p:nvGrpSpPr>
        <p:grpSpPr bwMode="auto">
          <a:xfrm>
            <a:off x="7091363" y="2863850"/>
            <a:ext cx="528637" cy="336550"/>
            <a:chOff x="3001" y="2496"/>
            <a:chExt cx="333" cy="212"/>
          </a:xfrm>
        </p:grpSpPr>
        <p:sp>
          <p:nvSpPr>
            <p:cNvPr id="74826" name="Rectangle 47"/>
            <p:cNvSpPr>
              <a:spLocks noChangeArrowheads="1"/>
            </p:cNvSpPr>
            <p:nvPr/>
          </p:nvSpPr>
          <p:spPr bwMode="auto">
            <a:xfrm>
              <a:off x="3168" y="2592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27" name="Text Box 48"/>
            <p:cNvSpPr txBox="1">
              <a:spLocks noChangeArrowheads="1"/>
            </p:cNvSpPr>
            <p:nvPr/>
          </p:nvSpPr>
          <p:spPr bwMode="auto">
            <a:xfrm>
              <a:off x="3001" y="2496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88" name="Group 49"/>
          <p:cNvGrpSpPr>
            <a:grpSpLocks/>
          </p:cNvGrpSpPr>
          <p:nvPr/>
        </p:nvGrpSpPr>
        <p:grpSpPr bwMode="auto">
          <a:xfrm>
            <a:off x="6248400" y="2743200"/>
            <a:ext cx="528638" cy="336550"/>
            <a:chOff x="3001" y="2496"/>
            <a:chExt cx="333" cy="212"/>
          </a:xfrm>
        </p:grpSpPr>
        <p:sp>
          <p:nvSpPr>
            <p:cNvPr id="74824" name="Rectangle 50"/>
            <p:cNvSpPr>
              <a:spLocks noChangeArrowheads="1"/>
            </p:cNvSpPr>
            <p:nvPr/>
          </p:nvSpPr>
          <p:spPr bwMode="auto">
            <a:xfrm>
              <a:off x="3168" y="2592"/>
              <a:ext cx="48" cy="4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25" name="Text Box 51"/>
            <p:cNvSpPr txBox="1">
              <a:spLocks noChangeArrowheads="1"/>
            </p:cNvSpPr>
            <p:nvPr/>
          </p:nvSpPr>
          <p:spPr bwMode="auto">
            <a:xfrm>
              <a:off x="3001" y="2496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sp>
        <p:nvSpPr>
          <p:cNvPr id="74789" name="AutoShape 52"/>
          <p:cNvSpPr>
            <a:spLocks noChangeArrowheads="1"/>
          </p:cNvSpPr>
          <p:nvPr/>
        </p:nvSpPr>
        <p:spPr bwMode="auto">
          <a:xfrm>
            <a:off x="4343400" y="2209800"/>
            <a:ext cx="990600" cy="381000"/>
          </a:xfrm>
          <a:prstGeom prst="rightArrow">
            <a:avLst>
              <a:gd name="adj1" fmla="val 50000"/>
              <a:gd name="adj2" fmla="val 6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74790" name="Text Box 53"/>
          <p:cNvSpPr txBox="1">
            <a:spLocks noChangeArrowheads="1"/>
          </p:cNvSpPr>
          <p:nvPr/>
        </p:nvSpPr>
        <p:spPr bwMode="auto">
          <a:xfrm>
            <a:off x="4418013" y="1624013"/>
            <a:ext cx="7667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sz="3200">
                <a:latin typeface="Symbol" pitchFamily="18" charset="2"/>
              </a:rPr>
              <a:t>f</a:t>
            </a:r>
            <a:r>
              <a:rPr lang="en-US" sz="3200">
                <a:latin typeface="Times New Roman" pitchFamily="18" charset="0"/>
              </a:rPr>
              <a:t>(.)</a:t>
            </a:r>
          </a:p>
        </p:txBody>
      </p:sp>
      <p:grpSp>
        <p:nvGrpSpPr>
          <p:cNvPr id="74791" name="Group 54"/>
          <p:cNvGrpSpPr>
            <a:grpSpLocks/>
          </p:cNvGrpSpPr>
          <p:nvPr/>
        </p:nvGrpSpPr>
        <p:grpSpPr bwMode="auto">
          <a:xfrm>
            <a:off x="7162800" y="1600200"/>
            <a:ext cx="528638" cy="336550"/>
            <a:chOff x="4307" y="2352"/>
            <a:chExt cx="333" cy="212"/>
          </a:xfrm>
        </p:grpSpPr>
        <p:sp>
          <p:nvSpPr>
            <p:cNvPr id="74822" name="Oval 55"/>
            <p:cNvSpPr>
              <a:spLocks noChangeArrowheads="1"/>
            </p:cNvSpPr>
            <p:nvPr/>
          </p:nvSpPr>
          <p:spPr bwMode="auto">
            <a:xfrm>
              <a:off x="4464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23" name="Text Box 56"/>
            <p:cNvSpPr txBox="1">
              <a:spLocks noChangeArrowheads="1"/>
            </p:cNvSpPr>
            <p:nvPr/>
          </p:nvSpPr>
          <p:spPr bwMode="auto">
            <a:xfrm>
              <a:off x="4307" y="2352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92" name="Group 57"/>
          <p:cNvGrpSpPr>
            <a:grpSpLocks/>
          </p:cNvGrpSpPr>
          <p:nvPr/>
        </p:nvGrpSpPr>
        <p:grpSpPr bwMode="auto">
          <a:xfrm>
            <a:off x="6553200" y="1143000"/>
            <a:ext cx="528638" cy="336550"/>
            <a:chOff x="4307" y="2352"/>
            <a:chExt cx="333" cy="212"/>
          </a:xfrm>
        </p:grpSpPr>
        <p:sp>
          <p:nvSpPr>
            <p:cNvPr id="74820" name="Oval 58"/>
            <p:cNvSpPr>
              <a:spLocks noChangeArrowheads="1"/>
            </p:cNvSpPr>
            <p:nvPr/>
          </p:nvSpPr>
          <p:spPr bwMode="auto">
            <a:xfrm>
              <a:off x="4464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21" name="Text Box 59"/>
            <p:cNvSpPr txBox="1">
              <a:spLocks noChangeArrowheads="1"/>
            </p:cNvSpPr>
            <p:nvPr/>
          </p:nvSpPr>
          <p:spPr bwMode="auto">
            <a:xfrm>
              <a:off x="4307" y="2352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93" name="Group 60"/>
          <p:cNvGrpSpPr>
            <a:grpSpLocks/>
          </p:cNvGrpSpPr>
          <p:nvPr/>
        </p:nvGrpSpPr>
        <p:grpSpPr bwMode="auto">
          <a:xfrm>
            <a:off x="6934200" y="1828800"/>
            <a:ext cx="528638" cy="336550"/>
            <a:chOff x="4307" y="2352"/>
            <a:chExt cx="333" cy="212"/>
          </a:xfrm>
        </p:grpSpPr>
        <p:sp>
          <p:nvSpPr>
            <p:cNvPr id="74818" name="Oval 61"/>
            <p:cNvSpPr>
              <a:spLocks noChangeArrowheads="1"/>
            </p:cNvSpPr>
            <p:nvPr/>
          </p:nvSpPr>
          <p:spPr bwMode="auto">
            <a:xfrm>
              <a:off x="4464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19" name="Text Box 62"/>
            <p:cNvSpPr txBox="1">
              <a:spLocks noChangeArrowheads="1"/>
            </p:cNvSpPr>
            <p:nvPr/>
          </p:nvSpPr>
          <p:spPr bwMode="auto">
            <a:xfrm>
              <a:off x="4307" y="2352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94" name="Group 63"/>
          <p:cNvGrpSpPr>
            <a:grpSpLocks/>
          </p:cNvGrpSpPr>
          <p:nvPr/>
        </p:nvGrpSpPr>
        <p:grpSpPr bwMode="auto">
          <a:xfrm>
            <a:off x="6705600" y="1524000"/>
            <a:ext cx="528638" cy="336550"/>
            <a:chOff x="4307" y="2352"/>
            <a:chExt cx="333" cy="212"/>
          </a:xfrm>
        </p:grpSpPr>
        <p:sp>
          <p:nvSpPr>
            <p:cNvPr id="74816" name="Oval 64"/>
            <p:cNvSpPr>
              <a:spLocks noChangeArrowheads="1"/>
            </p:cNvSpPr>
            <p:nvPr/>
          </p:nvSpPr>
          <p:spPr bwMode="auto">
            <a:xfrm>
              <a:off x="4464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17" name="Text Box 65"/>
            <p:cNvSpPr txBox="1">
              <a:spLocks noChangeArrowheads="1"/>
            </p:cNvSpPr>
            <p:nvPr/>
          </p:nvSpPr>
          <p:spPr bwMode="auto">
            <a:xfrm>
              <a:off x="4307" y="2352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95" name="Group 66"/>
          <p:cNvGrpSpPr>
            <a:grpSpLocks/>
          </p:cNvGrpSpPr>
          <p:nvPr/>
        </p:nvGrpSpPr>
        <p:grpSpPr bwMode="auto">
          <a:xfrm>
            <a:off x="6858000" y="1295400"/>
            <a:ext cx="528638" cy="336550"/>
            <a:chOff x="4307" y="2352"/>
            <a:chExt cx="333" cy="212"/>
          </a:xfrm>
        </p:grpSpPr>
        <p:sp>
          <p:nvSpPr>
            <p:cNvPr id="74814" name="Oval 67"/>
            <p:cNvSpPr>
              <a:spLocks noChangeArrowheads="1"/>
            </p:cNvSpPr>
            <p:nvPr/>
          </p:nvSpPr>
          <p:spPr bwMode="auto">
            <a:xfrm>
              <a:off x="4464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15" name="Text Box 68"/>
            <p:cNvSpPr txBox="1">
              <a:spLocks noChangeArrowheads="1"/>
            </p:cNvSpPr>
            <p:nvPr/>
          </p:nvSpPr>
          <p:spPr bwMode="auto">
            <a:xfrm>
              <a:off x="4307" y="2352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96" name="Group 69"/>
          <p:cNvGrpSpPr>
            <a:grpSpLocks/>
          </p:cNvGrpSpPr>
          <p:nvPr/>
        </p:nvGrpSpPr>
        <p:grpSpPr bwMode="auto">
          <a:xfrm>
            <a:off x="7391400" y="2406650"/>
            <a:ext cx="528638" cy="336550"/>
            <a:chOff x="4307" y="2352"/>
            <a:chExt cx="333" cy="212"/>
          </a:xfrm>
        </p:grpSpPr>
        <p:sp>
          <p:nvSpPr>
            <p:cNvPr id="74812" name="Oval 70"/>
            <p:cNvSpPr>
              <a:spLocks noChangeArrowheads="1"/>
            </p:cNvSpPr>
            <p:nvPr/>
          </p:nvSpPr>
          <p:spPr bwMode="auto">
            <a:xfrm>
              <a:off x="4464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13" name="Text Box 71"/>
            <p:cNvSpPr txBox="1">
              <a:spLocks noChangeArrowheads="1"/>
            </p:cNvSpPr>
            <p:nvPr/>
          </p:nvSpPr>
          <p:spPr bwMode="auto">
            <a:xfrm>
              <a:off x="4307" y="2352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97" name="Group 72"/>
          <p:cNvGrpSpPr>
            <a:grpSpLocks/>
          </p:cNvGrpSpPr>
          <p:nvPr/>
        </p:nvGrpSpPr>
        <p:grpSpPr bwMode="auto">
          <a:xfrm>
            <a:off x="7620000" y="1447800"/>
            <a:ext cx="528638" cy="336550"/>
            <a:chOff x="4307" y="2352"/>
            <a:chExt cx="333" cy="212"/>
          </a:xfrm>
        </p:grpSpPr>
        <p:sp>
          <p:nvSpPr>
            <p:cNvPr id="74810" name="Oval 73"/>
            <p:cNvSpPr>
              <a:spLocks noChangeArrowheads="1"/>
            </p:cNvSpPr>
            <p:nvPr/>
          </p:nvSpPr>
          <p:spPr bwMode="auto">
            <a:xfrm>
              <a:off x="4464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11" name="Text Box 74"/>
            <p:cNvSpPr txBox="1">
              <a:spLocks noChangeArrowheads="1"/>
            </p:cNvSpPr>
            <p:nvPr/>
          </p:nvSpPr>
          <p:spPr bwMode="auto">
            <a:xfrm>
              <a:off x="4307" y="2352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98" name="Group 75"/>
          <p:cNvGrpSpPr>
            <a:grpSpLocks/>
          </p:cNvGrpSpPr>
          <p:nvPr/>
        </p:nvGrpSpPr>
        <p:grpSpPr bwMode="auto">
          <a:xfrm>
            <a:off x="7391400" y="1981200"/>
            <a:ext cx="528638" cy="336550"/>
            <a:chOff x="4307" y="2352"/>
            <a:chExt cx="333" cy="212"/>
          </a:xfrm>
        </p:grpSpPr>
        <p:sp>
          <p:nvSpPr>
            <p:cNvPr id="74808" name="Oval 76"/>
            <p:cNvSpPr>
              <a:spLocks noChangeArrowheads="1"/>
            </p:cNvSpPr>
            <p:nvPr/>
          </p:nvSpPr>
          <p:spPr bwMode="auto">
            <a:xfrm>
              <a:off x="4464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09" name="Text Box 77"/>
            <p:cNvSpPr txBox="1">
              <a:spLocks noChangeArrowheads="1"/>
            </p:cNvSpPr>
            <p:nvPr/>
          </p:nvSpPr>
          <p:spPr bwMode="auto">
            <a:xfrm>
              <a:off x="4307" y="2352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799" name="Group 78"/>
          <p:cNvGrpSpPr>
            <a:grpSpLocks/>
          </p:cNvGrpSpPr>
          <p:nvPr/>
        </p:nvGrpSpPr>
        <p:grpSpPr bwMode="auto">
          <a:xfrm>
            <a:off x="7239000" y="2178050"/>
            <a:ext cx="528638" cy="336550"/>
            <a:chOff x="4307" y="2352"/>
            <a:chExt cx="333" cy="212"/>
          </a:xfrm>
        </p:grpSpPr>
        <p:sp>
          <p:nvSpPr>
            <p:cNvPr id="74806" name="Oval 79"/>
            <p:cNvSpPr>
              <a:spLocks noChangeArrowheads="1"/>
            </p:cNvSpPr>
            <p:nvPr/>
          </p:nvSpPr>
          <p:spPr bwMode="auto">
            <a:xfrm>
              <a:off x="4464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07" name="Text Box 80"/>
            <p:cNvSpPr txBox="1">
              <a:spLocks noChangeArrowheads="1"/>
            </p:cNvSpPr>
            <p:nvPr/>
          </p:nvSpPr>
          <p:spPr bwMode="auto">
            <a:xfrm>
              <a:off x="4307" y="2352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grpSp>
        <p:nvGrpSpPr>
          <p:cNvPr id="74800" name="Group 81"/>
          <p:cNvGrpSpPr>
            <a:grpSpLocks/>
          </p:cNvGrpSpPr>
          <p:nvPr/>
        </p:nvGrpSpPr>
        <p:grpSpPr bwMode="auto">
          <a:xfrm>
            <a:off x="7777163" y="2057400"/>
            <a:ext cx="528637" cy="336550"/>
            <a:chOff x="4307" y="2352"/>
            <a:chExt cx="333" cy="212"/>
          </a:xfrm>
        </p:grpSpPr>
        <p:sp>
          <p:nvSpPr>
            <p:cNvPr id="74804" name="Oval 82"/>
            <p:cNvSpPr>
              <a:spLocks noChangeArrowheads="1"/>
            </p:cNvSpPr>
            <p:nvPr/>
          </p:nvSpPr>
          <p:spPr bwMode="auto">
            <a:xfrm>
              <a:off x="4464" y="24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74805" name="Text Box 83"/>
            <p:cNvSpPr txBox="1">
              <a:spLocks noChangeArrowheads="1"/>
            </p:cNvSpPr>
            <p:nvPr/>
          </p:nvSpPr>
          <p:spPr bwMode="auto">
            <a:xfrm>
              <a:off x="4307" y="2352"/>
              <a:ext cx="33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sz="1600">
                  <a:latin typeface="Symbol" pitchFamily="18" charset="2"/>
                </a:rPr>
                <a:t>f</a:t>
              </a:r>
              <a:r>
                <a:rPr lang="en-US" sz="1600">
                  <a:latin typeface="Times New Roman" pitchFamily="18" charset="0"/>
                </a:rPr>
                <a:t>(  )</a:t>
              </a:r>
            </a:p>
          </p:txBody>
        </p:sp>
      </p:grpSp>
      <p:sp>
        <p:nvSpPr>
          <p:cNvPr id="74801" name="Text Box 84"/>
          <p:cNvSpPr txBox="1">
            <a:spLocks noChangeArrowheads="1"/>
          </p:cNvSpPr>
          <p:nvPr/>
        </p:nvSpPr>
        <p:spPr bwMode="auto">
          <a:xfrm>
            <a:off x="6019800" y="3124200"/>
            <a:ext cx="1849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>
                <a:latin typeface="Times New Roman" pitchFamily="18" charset="0"/>
              </a:rPr>
              <a:t>Feature space</a:t>
            </a:r>
          </a:p>
        </p:txBody>
      </p:sp>
      <p:sp>
        <p:nvSpPr>
          <p:cNvPr id="74802" name="Text Box 85"/>
          <p:cNvSpPr txBox="1">
            <a:spLocks noChangeArrowheads="1"/>
          </p:cNvSpPr>
          <p:nvPr/>
        </p:nvSpPr>
        <p:spPr bwMode="auto">
          <a:xfrm>
            <a:off x="2192338" y="3200400"/>
            <a:ext cx="1579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>
                <a:latin typeface="Times New Roman" pitchFamily="18" charset="0"/>
              </a:rPr>
              <a:t>Input space</a:t>
            </a:r>
          </a:p>
        </p:txBody>
      </p:sp>
      <p:sp>
        <p:nvSpPr>
          <p:cNvPr id="74803" name="Text Box 88"/>
          <p:cNvSpPr txBox="1">
            <a:spLocks noChangeArrowheads="1"/>
          </p:cNvSpPr>
          <p:nvPr/>
        </p:nvSpPr>
        <p:spPr bwMode="auto">
          <a:xfrm>
            <a:off x="5316538" y="3581400"/>
            <a:ext cx="38274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1800">
                <a:latin typeface="Arial Narrow" pitchFamily="34" charset="0"/>
              </a:rPr>
              <a:t>Note: feature space is of higher dimension than the input space in practice</a:t>
            </a:r>
          </a:p>
        </p:txBody>
      </p:sp>
    </p:spTree>
    <p:extLst>
      <p:ext uri="{BB962C8B-B14F-4D97-AF65-F5344CB8AC3E}">
        <p14:creationId xmlns:p14="http://schemas.microsoft.com/office/powerpoint/2010/main" val="1201743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4" name="Rectangle 4"/>
          <p:cNvSpPr>
            <a:spLocks noChangeArrowheads="1"/>
          </p:cNvSpPr>
          <p:nvPr/>
        </p:nvSpPr>
        <p:spPr bwMode="auto">
          <a:xfrm>
            <a:off x="41275" y="268287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Non-linear SVMs: </a:t>
            </a:r>
            <a:endParaRPr lang="en-US" altLang="zh-CN" sz="4400" b="1" dirty="0" smtClean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r>
              <a:rPr lang="en-US" altLang="zh-CN" sz="44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</a:t>
            </a:r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spaces</a:t>
            </a:r>
          </a:p>
        </p:txBody>
      </p:sp>
      <p:sp>
        <p:nvSpPr>
          <p:cNvPr id="312325" name="Rectangle 5"/>
          <p:cNvSpPr>
            <a:spLocks noChangeArrowheads="1"/>
          </p:cNvSpPr>
          <p:nvPr/>
        </p:nvSpPr>
        <p:spPr bwMode="auto">
          <a:xfrm>
            <a:off x="41275" y="1366838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/>
              <a:t>General idea:   the original input space can always be mapped to some higher-dimensional feature space where the training set is separable:</a:t>
            </a:r>
          </a:p>
        </p:txBody>
      </p:sp>
      <p:sp>
        <p:nvSpPr>
          <p:cNvPr id="312326" name="Line 6"/>
          <p:cNvSpPr>
            <a:spLocks noChangeShapeType="1"/>
          </p:cNvSpPr>
          <p:nvPr/>
        </p:nvSpPr>
        <p:spPr bwMode="auto">
          <a:xfrm flipV="1">
            <a:off x="2068513" y="25590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27" name="Line 7"/>
          <p:cNvSpPr>
            <a:spLocks noChangeShapeType="1"/>
          </p:cNvSpPr>
          <p:nvPr/>
        </p:nvSpPr>
        <p:spPr bwMode="auto">
          <a:xfrm flipV="1">
            <a:off x="447675" y="4170363"/>
            <a:ext cx="3319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28" name="AutoShape 8"/>
          <p:cNvSpPr>
            <a:spLocks noChangeArrowheads="1"/>
          </p:cNvSpPr>
          <p:nvPr/>
        </p:nvSpPr>
        <p:spPr bwMode="auto">
          <a:xfrm>
            <a:off x="2098675" y="3390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29" name="AutoShape 9"/>
          <p:cNvSpPr>
            <a:spLocks noChangeArrowheads="1"/>
          </p:cNvSpPr>
          <p:nvPr/>
        </p:nvSpPr>
        <p:spPr bwMode="auto">
          <a:xfrm>
            <a:off x="1524000" y="3748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0" name="AutoShape 10"/>
          <p:cNvSpPr>
            <a:spLocks noChangeArrowheads="1"/>
          </p:cNvSpPr>
          <p:nvPr/>
        </p:nvSpPr>
        <p:spPr bwMode="auto">
          <a:xfrm>
            <a:off x="1676400" y="4294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1" name="AutoShape 11"/>
          <p:cNvSpPr>
            <a:spLocks noChangeArrowheads="1"/>
          </p:cNvSpPr>
          <p:nvPr/>
        </p:nvSpPr>
        <p:spPr bwMode="auto">
          <a:xfrm>
            <a:off x="2209800" y="47704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2" name="AutoShape 12"/>
          <p:cNvSpPr>
            <a:spLocks noChangeArrowheads="1"/>
          </p:cNvSpPr>
          <p:nvPr/>
        </p:nvSpPr>
        <p:spPr bwMode="auto">
          <a:xfrm>
            <a:off x="1790700" y="34369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3" name="AutoShape 13"/>
          <p:cNvSpPr>
            <a:spLocks noChangeArrowheads="1"/>
          </p:cNvSpPr>
          <p:nvPr/>
        </p:nvSpPr>
        <p:spPr bwMode="auto">
          <a:xfrm>
            <a:off x="1295400" y="40655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4" name="AutoShape 14"/>
          <p:cNvSpPr>
            <a:spLocks noChangeArrowheads="1"/>
          </p:cNvSpPr>
          <p:nvPr/>
        </p:nvSpPr>
        <p:spPr bwMode="auto">
          <a:xfrm>
            <a:off x="1714500" y="48085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5" name="AutoShape 15"/>
          <p:cNvSpPr>
            <a:spLocks noChangeArrowheads="1"/>
          </p:cNvSpPr>
          <p:nvPr/>
        </p:nvSpPr>
        <p:spPr bwMode="auto">
          <a:xfrm>
            <a:off x="2209800" y="3836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6" name="AutoShape 16"/>
          <p:cNvSpPr>
            <a:spLocks noChangeArrowheads="1"/>
          </p:cNvSpPr>
          <p:nvPr/>
        </p:nvSpPr>
        <p:spPr bwMode="auto">
          <a:xfrm>
            <a:off x="3111500" y="3824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7" name="AutoShape 17"/>
          <p:cNvSpPr>
            <a:spLocks noChangeArrowheads="1"/>
          </p:cNvSpPr>
          <p:nvPr/>
        </p:nvSpPr>
        <p:spPr bwMode="auto">
          <a:xfrm>
            <a:off x="2971800" y="5037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8" name="AutoShape 18"/>
          <p:cNvSpPr>
            <a:spLocks noChangeArrowheads="1"/>
          </p:cNvSpPr>
          <p:nvPr/>
        </p:nvSpPr>
        <p:spPr bwMode="auto">
          <a:xfrm>
            <a:off x="723900" y="3951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39" name="AutoShape 19"/>
          <p:cNvSpPr>
            <a:spLocks noChangeArrowheads="1"/>
          </p:cNvSpPr>
          <p:nvPr/>
        </p:nvSpPr>
        <p:spPr bwMode="auto">
          <a:xfrm>
            <a:off x="2235200" y="5405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0" name="AutoShape 20"/>
          <p:cNvSpPr>
            <a:spLocks noChangeArrowheads="1"/>
          </p:cNvSpPr>
          <p:nvPr/>
        </p:nvSpPr>
        <p:spPr bwMode="auto">
          <a:xfrm>
            <a:off x="3200400" y="4560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1" name="AutoShape 21"/>
          <p:cNvSpPr>
            <a:spLocks noChangeArrowheads="1"/>
          </p:cNvSpPr>
          <p:nvPr/>
        </p:nvSpPr>
        <p:spPr bwMode="auto">
          <a:xfrm>
            <a:off x="1263650" y="5100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2" name="AutoShape 22"/>
          <p:cNvSpPr>
            <a:spLocks noChangeArrowheads="1"/>
          </p:cNvSpPr>
          <p:nvPr/>
        </p:nvSpPr>
        <p:spPr bwMode="auto">
          <a:xfrm>
            <a:off x="952500" y="4618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3" name="AutoShape 23"/>
          <p:cNvSpPr>
            <a:spLocks noChangeArrowheads="1"/>
          </p:cNvSpPr>
          <p:nvPr/>
        </p:nvSpPr>
        <p:spPr bwMode="auto">
          <a:xfrm>
            <a:off x="1009650" y="3094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4" name="AutoShape 24"/>
          <p:cNvSpPr>
            <a:spLocks noChangeArrowheads="1"/>
          </p:cNvSpPr>
          <p:nvPr/>
        </p:nvSpPr>
        <p:spPr bwMode="auto">
          <a:xfrm>
            <a:off x="2505075" y="4229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5" name="AutoShape 25"/>
          <p:cNvSpPr>
            <a:spLocks noChangeArrowheads="1"/>
          </p:cNvSpPr>
          <p:nvPr/>
        </p:nvSpPr>
        <p:spPr bwMode="auto">
          <a:xfrm>
            <a:off x="2124075" y="43624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6" name="AutoShape 26"/>
          <p:cNvSpPr>
            <a:spLocks noChangeArrowheads="1"/>
          </p:cNvSpPr>
          <p:nvPr/>
        </p:nvSpPr>
        <p:spPr bwMode="auto">
          <a:xfrm>
            <a:off x="2409825" y="31242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7" name="Oval 27"/>
          <p:cNvSpPr>
            <a:spLocks noChangeArrowheads="1"/>
          </p:cNvSpPr>
          <p:nvPr/>
        </p:nvSpPr>
        <p:spPr bwMode="auto">
          <a:xfrm>
            <a:off x="1114425" y="3209925"/>
            <a:ext cx="1885950" cy="1905000"/>
          </a:xfrm>
          <a:prstGeom prst="ellipse">
            <a:avLst/>
          </a:prstGeom>
          <a:noFill/>
          <a:ln w="15875" algn="ctr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8" name="AutoShape 28"/>
          <p:cNvSpPr>
            <a:spLocks noChangeArrowheads="1"/>
          </p:cNvSpPr>
          <p:nvPr/>
        </p:nvSpPr>
        <p:spPr bwMode="auto">
          <a:xfrm>
            <a:off x="1162050" y="3246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49" name="AutoShape 29"/>
          <p:cNvSpPr>
            <a:spLocks noChangeArrowheads="1"/>
          </p:cNvSpPr>
          <p:nvPr/>
        </p:nvSpPr>
        <p:spPr bwMode="auto">
          <a:xfrm>
            <a:off x="3086100" y="3227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0" name="Line 30"/>
          <p:cNvSpPr>
            <a:spLocks noChangeShapeType="1"/>
          </p:cNvSpPr>
          <p:nvPr/>
        </p:nvSpPr>
        <p:spPr bwMode="auto">
          <a:xfrm flipH="1" flipV="1">
            <a:off x="6107113" y="2311400"/>
            <a:ext cx="0" cy="2070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51" name="Line 31"/>
          <p:cNvSpPr>
            <a:spLocks noChangeShapeType="1"/>
          </p:cNvSpPr>
          <p:nvPr/>
        </p:nvSpPr>
        <p:spPr bwMode="auto">
          <a:xfrm>
            <a:off x="6076950" y="4398963"/>
            <a:ext cx="23479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52" name="AutoShape 32"/>
          <p:cNvSpPr>
            <a:spLocks noChangeArrowheads="1"/>
          </p:cNvSpPr>
          <p:nvPr/>
        </p:nvSpPr>
        <p:spPr bwMode="auto">
          <a:xfrm>
            <a:off x="6375400" y="37623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3" name="AutoShape 33"/>
          <p:cNvSpPr>
            <a:spLocks noChangeArrowheads="1"/>
          </p:cNvSpPr>
          <p:nvPr/>
        </p:nvSpPr>
        <p:spPr bwMode="auto">
          <a:xfrm>
            <a:off x="5800725" y="41195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4" name="AutoShape 34"/>
          <p:cNvSpPr>
            <a:spLocks noChangeArrowheads="1"/>
          </p:cNvSpPr>
          <p:nvPr/>
        </p:nvSpPr>
        <p:spPr bwMode="auto">
          <a:xfrm>
            <a:off x="6181725" y="4675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5" name="AutoShape 35"/>
          <p:cNvSpPr>
            <a:spLocks noChangeArrowheads="1"/>
          </p:cNvSpPr>
          <p:nvPr/>
        </p:nvSpPr>
        <p:spPr bwMode="auto">
          <a:xfrm>
            <a:off x="7000875" y="4675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6" name="AutoShape 36"/>
          <p:cNvSpPr>
            <a:spLocks noChangeArrowheads="1"/>
          </p:cNvSpPr>
          <p:nvPr/>
        </p:nvSpPr>
        <p:spPr bwMode="auto">
          <a:xfrm>
            <a:off x="6067425" y="38084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7" name="AutoShape 37"/>
          <p:cNvSpPr>
            <a:spLocks noChangeArrowheads="1"/>
          </p:cNvSpPr>
          <p:nvPr/>
        </p:nvSpPr>
        <p:spPr bwMode="auto">
          <a:xfrm>
            <a:off x="6276975" y="4084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8" name="AutoShape 38"/>
          <p:cNvSpPr>
            <a:spLocks noChangeArrowheads="1"/>
          </p:cNvSpPr>
          <p:nvPr/>
        </p:nvSpPr>
        <p:spPr bwMode="auto">
          <a:xfrm>
            <a:off x="6505575" y="4713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59" name="AutoShape 39"/>
          <p:cNvSpPr>
            <a:spLocks noChangeArrowheads="1"/>
          </p:cNvSpPr>
          <p:nvPr/>
        </p:nvSpPr>
        <p:spPr bwMode="auto">
          <a:xfrm>
            <a:off x="6486525" y="42084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0" name="AutoShape 40"/>
          <p:cNvSpPr>
            <a:spLocks noChangeArrowheads="1"/>
          </p:cNvSpPr>
          <p:nvPr/>
        </p:nvSpPr>
        <p:spPr bwMode="auto">
          <a:xfrm>
            <a:off x="8093075" y="38433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1" name="AutoShape 41"/>
          <p:cNvSpPr>
            <a:spLocks noChangeArrowheads="1"/>
          </p:cNvSpPr>
          <p:nvPr/>
        </p:nvSpPr>
        <p:spPr bwMode="auto">
          <a:xfrm>
            <a:off x="7953375" y="5056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2" name="AutoShape 42"/>
          <p:cNvSpPr>
            <a:spLocks noChangeArrowheads="1"/>
          </p:cNvSpPr>
          <p:nvPr/>
        </p:nvSpPr>
        <p:spPr bwMode="auto">
          <a:xfrm>
            <a:off x="7477125" y="2808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3" name="AutoShape 43"/>
          <p:cNvSpPr>
            <a:spLocks noChangeArrowheads="1"/>
          </p:cNvSpPr>
          <p:nvPr/>
        </p:nvSpPr>
        <p:spPr bwMode="auto">
          <a:xfrm>
            <a:off x="7483475" y="4071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4" name="AutoShape 44"/>
          <p:cNvSpPr>
            <a:spLocks noChangeArrowheads="1"/>
          </p:cNvSpPr>
          <p:nvPr/>
        </p:nvSpPr>
        <p:spPr bwMode="auto">
          <a:xfrm>
            <a:off x="8181975" y="4579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5" name="AutoShape 45"/>
          <p:cNvSpPr>
            <a:spLocks noChangeArrowheads="1"/>
          </p:cNvSpPr>
          <p:nvPr/>
        </p:nvSpPr>
        <p:spPr bwMode="auto">
          <a:xfrm>
            <a:off x="7007225" y="351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6" name="AutoShape 46"/>
          <p:cNvSpPr>
            <a:spLocks noChangeArrowheads="1"/>
          </p:cNvSpPr>
          <p:nvPr/>
        </p:nvSpPr>
        <p:spPr bwMode="auto">
          <a:xfrm>
            <a:off x="7610475" y="4751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7" name="AutoShape 47"/>
          <p:cNvSpPr>
            <a:spLocks noChangeArrowheads="1"/>
          </p:cNvSpPr>
          <p:nvPr/>
        </p:nvSpPr>
        <p:spPr bwMode="auto">
          <a:xfrm>
            <a:off x="7400925" y="3017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8" name="AutoShape 48"/>
          <p:cNvSpPr>
            <a:spLocks noChangeArrowheads="1"/>
          </p:cNvSpPr>
          <p:nvPr/>
        </p:nvSpPr>
        <p:spPr bwMode="auto">
          <a:xfrm>
            <a:off x="6010275" y="45243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69" name="AutoShape 49"/>
          <p:cNvSpPr>
            <a:spLocks noChangeArrowheads="1"/>
          </p:cNvSpPr>
          <p:nvPr/>
        </p:nvSpPr>
        <p:spPr bwMode="auto">
          <a:xfrm>
            <a:off x="5629275" y="46577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70" name="AutoShape 50"/>
          <p:cNvSpPr>
            <a:spLocks noChangeArrowheads="1"/>
          </p:cNvSpPr>
          <p:nvPr/>
        </p:nvSpPr>
        <p:spPr bwMode="auto">
          <a:xfrm>
            <a:off x="7391400" y="31432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71" name="AutoShape 51"/>
          <p:cNvSpPr>
            <a:spLocks noChangeArrowheads="1"/>
          </p:cNvSpPr>
          <p:nvPr/>
        </p:nvSpPr>
        <p:spPr bwMode="auto">
          <a:xfrm>
            <a:off x="6943725" y="2674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72" name="AutoShape 52"/>
          <p:cNvSpPr>
            <a:spLocks noChangeArrowheads="1"/>
          </p:cNvSpPr>
          <p:nvPr/>
        </p:nvSpPr>
        <p:spPr bwMode="auto">
          <a:xfrm>
            <a:off x="8067675" y="3246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73" name="Line 53"/>
          <p:cNvSpPr>
            <a:spLocks noChangeShapeType="1"/>
          </p:cNvSpPr>
          <p:nvPr/>
        </p:nvSpPr>
        <p:spPr bwMode="auto">
          <a:xfrm flipH="1">
            <a:off x="4859338" y="4400550"/>
            <a:ext cx="1238250" cy="99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74" name="Line 54"/>
          <p:cNvSpPr>
            <a:spLocks noChangeShapeType="1"/>
          </p:cNvSpPr>
          <p:nvPr/>
        </p:nvSpPr>
        <p:spPr bwMode="auto">
          <a:xfrm>
            <a:off x="6096000" y="3048000"/>
            <a:ext cx="1447800" cy="13335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75" name="Line 55"/>
          <p:cNvSpPr>
            <a:spLocks noChangeShapeType="1"/>
          </p:cNvSpPr>
          <p:nvPr/>
        </p:nvSpPr>
        <p:spPr bwMode="auto">
          <a:xfrm flipV="1">
            <a:off x="6324600" y="4419600"/>
            <a:ext cx="1219200" cy="1219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76" name="Line 56"/>
          <p:cNvSpPr>
            <a:spLocks noChangeShapeType="1"/>
          </p:cNvSpPr>
          <p:nvPr/>
        </p:nvSpPr>
        <p:spPr bwMode="auto">
          <a:xfrm flipV="1">
            <a:off x="4629150" y="3086100"/>
            <a:ext cx="1466850" cy="838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77" name="Line 57"/>
          <p:cNvSpPr>
            <a:spLocks noChangeShapeType="1"/>
          </p:cNvSpPr>
          <p:nvPr/>
        </p:nvSpPr>
        <p:spPr bwMode="auto">
          <a:xfrm>
            <a:off x="4610100" y="3924300"/>
            <a:ext cx="1714500" cy="169545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2378" name="AutoShape 58"/>
          <p:cNvSpPr>
            <a:spLocks noChangeArrowheads="1"/>
          </p:cNvSpPr>
          <p:nvPr/>
        </p:nvSpPr>
        <p:spPr bwMode="auto">
          <a:xfrm>
            <a:off x="3527425" y="2630114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2379" name="Text Box 59"/>
          <p:cNvSpPr txBox="1">
            <a:spLocks noChangeArrowheads="1"/>
          </p:cNvSpPr>
          <p:nvPr/>
        </p:nvSpPr>
        <p:spPr bwMode="auto">
          <a:xfrm>
            <a:off x="3581400" y="3048000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l-GR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158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8038098" cy="7651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dirty="0"/>
              <a:t>SVM – Overlapping Class Scenario 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C69014E2-E178-1947-9158-0831963D7DE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066800"/>
            <a:ext cx="5257800" cy="5181600"/>
          </a:xfrm>
        </p:spPr>
        <p:txBody>
          <a:bodyPr>
            <a:normAutofit fontScale="55000" lnSpcReduction="20000"/>
          </a:bodyPr>
          <a:lstStyle/>
          <a:p>
            <a:r>
              <a:rPr lang="en-US" sz="3800" dirty="0"/>
              <a:t>Data is not separable linearly</a:t>
            </a:r>
          </a:p>
          <a:p>
            <a:r>
              <a:rPr lang="en-US" sz="3800" dirty="0"/>
              <a:t>Margin will become inefficient</a:t>
            </a:r>
          </a:p>
          <a:p>
            <a:r>
              <a:rPr lang="en-US" sz="3800" dirty="0"/>
              <a:t>Data needs to be transformed from original coordinate space </a:t>
            </a:r>
            <a:r>
              <a:rPr lang="en-US" sz="3800" b="1" dirty="0"/>
              <a:t>x</a:t>
            </a:r>
            <a:r>
              <a:rPr lang="en-US" sz="3800" dirty="0"/>
              <a:t> to a new space 𝚽</a:t>
            </a:r>
            <a:r>
              <a:rPr lang="en-US" sz="3800" b="1" dirty="0"/>
              <a:t>(x)</a:t>
            </a:r>
            <a:r>
              <a:rPr lang="en-US" sz="3800" dirty="0"/>
              <a:t>, so that linear decision boundary can be applied</a:t>
            </a:r>
          </a:p>
          <a:p>
            <a:r>
              <a:rPr lang="en-US" sz="3800" dirty="0"/>
              <a:t>A non-linear transformation function is needed, like, ex: </a:t>
            </a:r>
          </a:p>
          <a:p>
            <a:endParaRPr lang="en-US" sz="3800" dirty="0"/>
          </a:p>
          <a:p>
            <a:endParaRPr lang="en-US" sz="3800" dirty="0" smtClean="0"/>
          </a:p>
          <a:p>
            <a:r>
              <a:rPr lang="en-US" sz="3800" dirty="0" smtClean="0"/>
              <a:t>In </a:t>
            </a:r>
            <a:r>
              <a:rPr lang="en-US" sz="3800" dirty="0"/>
              <a:t>the transformed space we can choose w = (w</a:t>
            </a:r>
            <a:r>
              <a:rPr lang="en-US" sz="3800" baseline="-25000" dirty="0"/>
              <a:t>0</a:t>
            </a:r>
            <a:r>
              <a:rPr lang="en-US" sz="3800" dirty="0"/>
              <a:t>, w</a:t>
            </a:r>
            <a:r>
              <a:rPr lang="en-US" sz="3800" baseline="-25000" dirty="0"/>
              <a:t>1</a:t>
            </a:r>
            <a:r>
              <a:rPr lang="en-US" sz="3800" dirty="0"/>
              <a:t>, … , w</a:t>
            </a:r>
            <a:r>
              <a:rPr lang="en-US" sz="3800" baseline="-25000" dirty="0"/>
              <a:t>4</a:t>
            </a:r>
            <a:r>
              <a:rPr lang="en-US" sz="3800" dirty="0"/>
              <a:t>) such that</a:t>
            </a:r>
          </a:p>
          <a:p>
            <a:endParaRPr lang="en-US" sz="3800" dirty="0"/>
          </a:p>
          <a:p>
            <a:endParaRPr lang="en-IN" sz="3800" dirty="0"/>
          </a:p>
          <a:p>
            <a:r>
              <a:rPr lang="en-IN" sz="3800" dirty="0" smtClean="0"/>
              <a:t>The </a:t>
            </a:r>
            <a:r>
              <a:rPr lang="en-IN" sz="3800" dirty="0"/>
              <a:t>linear decision boundary in the transformed space has the following form: w. </a:t>
            </a:r>
            <a:r>
              <a:rPr lang="en-US" sz="3800" dirty="0"/>
              <a:t>𝚽(x) + b = 0</a:t>
            </a:r>
            <a:endParaRPr lang="en-IN" sz="38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2313095-C814-2D46-91D5-2F554210D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1" y="925513"/>
            <a:ext cx="3264346" cy="2736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DBDC53D-A76C-564B-BCE1-54D58AA12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993" y="3882274"/>
            <a:ext cx="3127776" cy="2483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70CCAB2-6A43-5D42-BEC7-5F86D0956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25" y="3372499"/>
            <a:ext cx="4499634" cy="570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0B8AF98-7737-414D-80C8-A3BEE4D7A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688398"/>
            <a:ext cx="4343400" cy="43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4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8" name="Rectangle 4"/>
          <p:cNvSpPr>
            <a:spLocks noChangeArrowheads="1"/>
          </p:cNvSpPr>
          <p:nvPr/>
        </p:nvSpPr>
        <p:spPr bwMode="auto">
          <a:xfrm>
            <a:off x="381000" y="2286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“Kernel Trick”</a:t>
            </a:r>
          </a:p>
        </p:txBody>
      </p:sp>
      <p:sp>
        <p:nvSpPr>
          <p:cNvPr id="313349" name="Rectangle 5"/>
          <p:cNvSpPr>
            <a:spLocks noChangeArrowheads="1"/>
          </p:cNvSpPr>
          <p:nvPr/>
        </p:nvSpPr>
        <p:spPr bwMode="auto">
          <a:xfrm>
            <a:off x="22412" y="1371600"/>
            <a:ext cx="8839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 algn="l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latin typeface="Times New Roman" panose="02020603050405020304" pitchFamily="18" charset="0"/>
              </a:rPr>
              <a:t>The linear classifier relies on dot product between vectors </a:t>
            </a:r>
            <a:endParaRPr lang="en-US" altLang="zh-CN" sz="2400" b="1" dirty="0" smtClean="0">
              <a:latin typeface="Times New Roman" panose="02020603050405020304" pitchFamily="18" charset="0"/>
            </a:endParaRPr>
          </a:p>
          <a:p>
            <a:pPr lvl="1"/>
            <a:r>
              <a:rPr lang="en-US" altLang="zh-CN" sz="2400" b="1" dirty="0" smtClean="0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 dirty="0" smtClean="0">
                <a:latin typeface="Times New Roman" panose="02020603050405020304" pitchFamily="18" charset="0"/>
              </a:rPr>
              <a:t>i</a:t>
            </a:r>
            <a:r>
              <a:rPr lang="en-US" altLang="zh-CN" sz="2400" b="1" baseline="30000" dirty="0" smtClean="0">
                <a:latin typeface="Times New Roman" panose="02020603050405020304" pitchFamily="18" charset="0"/>
              </a:rPr>
              <a:t>T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 . x</a:t>
            </a:r>
            <a:r>
              <a:rPr lang="en-US" altLang="zh-CN" sz="2400" b="1" baseline="-25000" dirty="0" smtClean="0">
                <a:latin typeface="Times New Roman" panose="02020603050405020304" pitchFamily="18" charset="0"/>
              </a:rPr>
              <a:t>j</a:t>
            </a:r>
            <a:endParaRPr lang="en-US" altLang="zh-CN" sz="2400" b="1" baseline="-25000" dirty="0">
              <a:latin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</a:rPr>
              <a:t>If every data point is mapped into high-dimensional space via some transformation </a:t>
            </a:r>
            <a:r>
              <a:rPr lang="el-G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x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l-G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(x), the dot product becomes: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K</a:t>
            </a:r>
            <a:r>
              <a:rPr lang="en-US" altLang="zh-CN" sz="2400" b="1" dirty="0">
                <a:latin typeface="Times New Roman" panose="02020603050405020304" pitchFamily="18" charset="0"/>
              </a:rPr>
              <a:t>(x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, x</a:t>
            </a:r>
            <a:r>
              <a:rPr lang="en-US" altLang="zh-CN" sz="2400" b="1" baseline="-25000" dirty="0" smtClean="0">
                <a:latin typeface="Times New Roman" panose="02020603050405020304" pitchFamily="18" charset="0"/>
              </a:rPr>
              <a:t>j</a:t>
            </a:r>
            <a:r>
              <a:rPr lang="en-US" altLang="zh-CN" sz="2400" b="1" dirty="0">
                <a:latin typeface="Times New Roman" panose="02020603050405020304" pitchFamily="18" charset="0"/>
              </a:rPr>
              <a:t>)= </a:t>
            </a:r>
            <a:r>
              <a:rPr lang="el-GR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(x</a:t>
            </a:r>
            <a:r>
              <a:rPr lang="en-US" altLang="zh-CN" sz="2400" b="1" baseline="-25000" dirty="0" smtClean="0">
                <a:latin typeface="Times New Roman" panose="02020603050405020304" pitchFamily="18" charset="0"/>
              </a:rPr>
              <a:t>i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)</a:t>
            </a:r>
            <a:r>
              <a:rPr lang="en-US" altLang="zh-CN" sz="2400" b="1" baseline="30000" dirty="0" smtClean="0">
                <a:latin typeface="Times New Roman" panose="02020603050405020304" pitchFamily="18" charset="0"/>
              </a:rPr>
              <a:t>T  </a:t>
            </a:r>
            <a:r>
              <a:rPr lang="el-GR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u="sng" dirty="0" smtClean="0">
                <a:latin typeface="Times New Roman" panose="02020603050405020304" pitchFamily="18" charset="0"/>
              </a:rPr>
              <a:t>(</a:t>
            </a:r>
            <a:r>
              <a:rPr lang="en-US" altLang="zh-CN" sz="2400" b="1" u="sng" dirty="0">
                <a:latin typeface="Times New Roman" panose="02020603050405020304" pitchFamily="18" charset="0"/>
              </a:rPr>
              <a:t>x</a:t>
            </a:r>
            <a:r>
              <a:rPr lang="en-US" altLang="zh-CN" sz="2400" b="1" u="sng" baseline="-25000" dirty="0">
                <a:latin typeface="Times New Roman" panose="02020603050405020304" pitchFamily="18" charset="0"/>
              </a:rPr>
              <a:t>j</a:t>
            </a:r>
            <a:r>
              <a:rPr lang="en-US" altLang="zh-CN" sz="2400" b="1" dirty="0">
                <a:latin typeface="Times New Roman" panose="02020603050405020304" pitchFamily="18" charset="0"/>
              </a:rPr>
              <a:t>)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</a:rPr>
              <a:t>A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kernel function</a:t>
            </a:r>
            <a:r>
              <a:rPr lang="en-US" altLang="zh-CN" sz="2400" b="1" dirty="0">
                <a:latin typeface="Times New Roman" panose="02020603050405020304" pitchFamily="18" charset="0"/>
              </a:rPr>
              <a:t> is some function that corresponds to an inner product in some expanded feature space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.</a:t>
            </a:r>
            <a:endParaRPr lang="en-US" altLang="zh-CN" sz="24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75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sz="4400" b="1" dirty="0"/>
              <a:t>SVM 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SVM algorithms use a set of mathematical functions that are defined as the kernel. </a:t>
            </a:r>
            <a:endParaRPr lang="en-US" dirty="0" smtClean="0"/>
          </a:p>
          <a:p>
            <a:r>
              <a:rPr lang="en-US" dirty="0" smtClean="0"/>
              <a:t>Function </a:t>
            </a:r>
            <a:r>
              <a:rPr lang="en-US" dirty="0"/>
              <a:t>of kernel is to take data as input and transform it into the required form. </a:t>
            </a:r>
            <a:endParaRPr lang="en-US" dirty="0" smtClean="0"/>
          </a:p>
          <a:p>
            <a:r>
              <a:rPr lang="en-US" dirty="0" smtClean="0"/>
              <a:t>Different </a:t>
            </a:r>
            <a:r>
              <a:rPr lang="en-US" dirty="0"/>
              <a:t>SVM algorithms use different types of kernel functions. </a:t>
            </a:r>
            <a:r>
              <a:rPr lang="en-US" dirty="0" smtClean="0"/>
              <a:t>Example</a:t>
            </a:r>
            <a:r>
              <a:rPr lang="en-US" b="1" i="1" dirty="0" smtClean="0"/>
              <a:t> </a:t>
            </a:r>
            <a:r>
              <a:rPr lang="en-US" i="1" dirty="0"/>
              <a:t>linear, nonlinear, polynomial</a:t>
            </a:r>
            <a:r>
              <a:rPr lang="en-US" i="1" dirty="0" smtClean="0"/>
              <a:t>, </a:t>
            </a:r>
            <a:r>
              <a:rPr lang="en-US" i="1" dirty="0"/>
              <a:t>and </a:t>
            </a:r>
            <a:r>
              <a:rPr lang="en-US" i="1" dirty="0" smtClean="0"/>
              <a:t>sigmoid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2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57365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Example: Polynomial </a:t>
            </a:r>
            <a:r>
              <a:rPr spc="-20" dirty="0"/>
              <a:t>Kernel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16265"/>
            <a:ext cx="78314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Given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two examples 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x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z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we want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map them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high dimensional 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space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[for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example,</a:t>
            </a:r>
            <a:r>
              <a:rPr sz="2000" spc="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quadratic]</a:t>
            </a:r>
            <a:endParaRPr sz="20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0119" y="2354571"/>
            <a:ext cx="7488935" cy="694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78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57365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Example: Polynomial </a:t>
            </a:r>
            <a:r>
              <a:rPr spc="-20" dirty="0"/>
              <a:t>Kernel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16265"/>
            <a:ext cx="78314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Given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two examples 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x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z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we want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map them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high dimensional 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space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[for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example,</a:t>
            </a:r>
            <a:r>
              <a:rPr sz="2000" spc="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quadratic]</a:t>
            </a:r>
            <a:endParaRPr sz="20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0119" y="2354571"/>
            <a:ext cx="7489190" cy="694690"/>
            <a:chOff x="960119" y="2354571"/>
            <a:chExt cx="7489190" cy="694690"/>
          </a:xfrm>
        </p:grpSpPr>
        <p:sp>
          <p:nvSpPr>
            <p:cNvPr id="5" name="object 5"/>
            <p:cNvSpPr/>
            <p:nvPr/>
          </p:nvSpPr>
          <p:spPr>
            <a:xfrm>
              <a:off x="960119" y="2354571"/>
              <a:ext cx="7488935" cy="6946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227831" y="2523744"/>
              <a:ext cx="155575" cy="283845"/>
            </a:xfrm>
            <a:custGeom>
              <a:avLst/>
              <a:gdLst/>
              <a:ahLst/>
              <a:cxnLst/>
              <a:rect l="l" t="t" r="r" b="b"/>
              <a:pathLst>
                <a:path w="155575" h="283844">
                  <a:moveTo>
                    <a:pt x="155447" y="0"/>
                  </a:moveTo>
                  <a:lnTo>
                    <a:pt x="0" y="0"/>
                  </a:lnTo>
                  <a:lnTo>
                    <a:pt x="0" y="283463"/>
                  </a:lnTo>
                  <a:lnTo>
                    <a:pt x="155447" y="283463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3366CC">
                <a:alpha val="38038"/>
              </a:srgbClr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57489" y="3299739"/>
            <a:ext cx="200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All degree </a:t>
            </a:r>
            <a:r>
              <a:rPr sz="1800" spc="-20" dirty="0">
                <a:solidFill>
                  <a:srgbClr val="333333"/>
                </a:solidFill>
                <a:latin typeface="Carlito"/>
                <a:cs typeface="Carlito"/>
              </a:rPr>
              <a:t>zero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terms</a:t>
            </a:r>
            <a:endParaRPr sz="18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47429" y="2772837"/>
            <a:ext cx="614045" cy="652145"/>
            <a:chOff x="2747429" y="2772837"/>
            <a:chExt cx="614045" cy="652145"/>
          </a:xfrm>
        </p:grpSpPr>
        <p:sp>
          <p:nvSpPr>
            <p:cNvPr id="9" name="object 9"/>
            <p:cNvSpPr/>
            <p:nvPr/>
          </p:nvSpPr>
          <p:spPr>
            <a:xfrm>
              <a:off x="2747429" y="2772837"/>
              <a:ext cx="613832" cy="6519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869107" y="2798584"/>
              <a:ext cx="445770" cy="481330"/>
            </a:xfrm>
            <a:custGeom>
              <a:avLst/>
              <a:gdLst/>
              <a:ahLst/>
              <a:cxnLst/>
              <a:rect l="l" t="t" r="r" b="b"/>
              <a:pathLst>
                <a:path w="445770" h="481329">
                  <a:moveTo>
                    <a:pt x="427126" y="0"/>
                  </a:moveTo>
                  <a:lnTo>
                    <a:pt x="42392" y="416255"/>
                  </a:lnTo>
                  <a:lnTo>
                    <a:pt x="23736" y="399021"/>
                  </a:lnTo>
                  <a:lnTo>
                    <a:pt x="0" y="480834"/>
                  </a:lnTo>
                  <a:lnTo>
                    <a:pt x="79705" y="450735"/>
                  </a:lnTo>
                  <a:lnTo>
                    <a:pt x="61048" y="433501"/>
                  </a:lnTo>
                  <a:lnTo>
                    <a:pt x="445770" y="17246"/>
                  </a:lnTo>
                  <a:lnTo>
                    <a:pt x="427126" y="0"/>
                  </a:lnTo>
                  <a:close/>
                </a:path>
              </a:pathLst>
            </a:custGeom>
            <a:solidFill>
              <a:srgbClr val="3366CC"/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79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Linear Classifier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40050"/>
            <a:ext cx="7696200" cy="529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6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57365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Example: Polynomial </a:t>
            </a:r>
            <a:r>
              <a:rPr spc="-20" dirty="0"/>
              <a:t>Kernel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16265"/>
            <a:ext cx="78314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Given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two examples 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x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z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we want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map them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high dimensional 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space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[for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example,</a:t>
            </a:r>
            <a:r>
              <a:rPr sz="2000" spc="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quadratic]</a:t>
            </a:r>
            <a:endParaRPr sz="20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0119" y="2354571"/>
            <a:ext cx="7489190" cy="694690"/>
            <a:chOff x="960119" y="2354571"/>
            <a:chExt cx="7489190" cy="694690"/>
          </a:xfrm>
        </p:grpSpPr>
        <p:sp>
          <p:nvSpPr>
            <p:cNvPr id="5" name="object 5"/>
            <p:cNvSpPr/>
            <p:nvPr/>
          </p:nvSpPr>
          <p:spPr>
            <a:xfrm>
              <a:off x="960119" y="2354571"/>
              <a:ext cx="7488935" cy="6946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227831" y="2523744"/>
              <a:ext cx="155575" cy="283845"/>
            </a:xfrm>
            <a:custGeom>
              <a:avLst/>
              <a:gdLst/>
              <a:ahLst/>
              <a:cxnLst/>
              <a:rect l="l" t="t" r="r" b="b"/>
              <a:pathLst>
                <a:path w="155575" h="283844">
                  <a:moveTo>
                    <a:pt x="155447" y="0"/>
                  </a:moveTo>
                  <a:lnTo>
                    <a:pt x="0" y="0"/>
                  </a:lnTo>
                  <a:lnTo>
                    <a:pt x="0" y="283463"/>
                  </a:lnTo>
                  <a:lnTo>
                    <a:pt x="155447" y="283463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3366CC">
                <a:alpha val="38038"/>
              </a:srgbClr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57489" y="3299739"/>
            <a:ext cx="200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All degree </a:t>
            </a:r>
            <a:r>
              <a:rPr sz="1800" spc="-20" dirty="0">
                <a:solidFill>
                  <a:srgbClr val="333333"/>
                </a:solidFill>
                <a:latin typeface="Carlito"/>
                <a:cs typeface="Carlito"/>
              </a:rPr>
              <a:t>zero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terms</a:t>
            </a:r>
            <a:endParaRPr sz="18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47429" y="2523744"/>
            <a:ext cx="2172335" cy="901065"/>
            <a:chOff x="2747429" y="2523744"/>
            <a:chExt cx="2172335" cy="901065"/>
          </a:xfrm>
        </p:grpSpPr>
        <p:sp>
          <p:nvSpPr>
            <p:cNvPr id="9" name="object 9"/>
            <p:cNvSpPr/>
            <p:nvPr/>
          </p:nvSpPr>
          <p:spPr>
            <a:xfrm>
              <a:off x="2747429" y="2772838"/>
              <a:ext cx="613832" cy="6519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869107" y="2798584"/>
              <a:ext cx="445770" cy="481330"/>
            </a:xfrm>
            <a:custGeom>
              <a:avLst/>
              <a:gdLst/>
              <a:ahLst/>
              <a:cxnLst/>
              <a:rect l="l" t="t" r="r" b="b"/>
              <a:pathLst>
                <a:path w="445770" h="481329">
                  <a:moveTo>
                    <a:pt x="427126" y="0"/>
                  </a:moveTo>
                  <a:lnTo>
                    <a:pt x="42392" y="416255"/>
                  </a:lnTo>
                  <a:lnTo>
                    <a:pt x="23736" y="399021"/>
                  </a:lnTo>
                  <a:lnTo>
                    <a:pt x="0" y="480834"/>
                  </a:lnTo>
                  <a:lnTo>
                    <a:pt x="79705" y="450735"/>
                  </a:lnTo>
                  <a:lnTo>
                    <a:pt x="61048" y="433501"/>
                  </a:lnTo>
                  <a:lnTo>
                    <a:pt x="445770" y="17246"/>
                  </a:lnTo>
                  <a:lnTo>
                    <a:pt x="427126" y="0"/>
                  </a:lnTo>
                  <a:close/>
                </a:path>
              </a:pathLst>
            </a:custGeom>
            <a:solidFill>
              <a:srgbClr val="3366CC"/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424427" y="2523744"/>
              <a:ext cx="1495425" cy="283845"/>
            </a:xfrm>
            <a:custGeom>
              <a:avLst/>
              <a:gdLst/>
              <a:ahLst/>
              <a:cxnLst/>
              <a:rect l="l" t="t" r="r" b="b"/>
              <a:pathLst>
                <a:path w="1495425" h="283844">
                  <a:moveTo>
                    <a:pt x="1495044" y="0"/>
                  </a:moveTo>
                  <a:lnTo>
                    <a:pt x="0" y="0"/>
                  </a:lnTo>
                  <a:lnTo>
                    <a:pt x="0" y="283463"/>
                  </a:lnTo>
                  <a:lnTo>
                    <a:pt x="1495044" y="283463"/>
                  </a:lnTo>
                  <a:lnTo>
                    <a:pt x="1495044" y="0"/>
                  </a:lnTo>
                  <a:close/>
                </a:path>
              </a:pathLst>
            </a:custGeom>
            <a:solidFill>
              <a:srgbClr val="3366CC">
                <a:alpha val="38038"/>
              </a:srgbClr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265167" y="3299739"/>
            <a:ext cx="196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All degree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one</a:t>
            </a:r>
            <a:r>
              <a:rPr sz="1800" spc="-2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terms</a:t>
            </a:r>
            <a:endParaRPr sz="18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19029" y="2768603"/>
            <a:ext cx="1261745" cy="656590"/>
            <a:chOff x="4119029" y="2768603"/>
            <a:chExt cx="1261745" cy="656590"/>
          </a:xfrm>
        </p:grpSpPr>
        <p:sp>
          <p:nvSpPr>
            <p:cNvPr id="14" name="object 14"/>
            <p:cNvSpPr/>
            <p:nvPr/>
          </p:nvSpPr>
          <p:spPr>
            <a:xfrm>
              <a:off x="4119029" y="2768603"/>
              <a:ext cx="1261532" cy="6561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166882" y="2795562"/>
              <a:ext cx="1089660" cy="488950"/>
            </a:xfrm>
            <a:custGeom>
              <a:avLst/>
              <a:gdLst/>
              <a:ahLst/>
              <a:cxnLst/>
              <a:rect l="l" t="t" r="r" b="b"/>
              <a:pathLst>
                <a:path w="1089660" h="488950">
                  <a:moveTo>
                    <a:pt x="10134" y="0"/>
                  </a:moveTo>
                  <a:lnTo>
                    <a:pt x="0" y="23291"/>
                  </a:lnTo>
                  <a:lnTo>
                    <a:pt x="1014514" y="465074"/>
                  </a:lnTo>
                  <a:lnTo>
                    <a:pt x="1004379" y="488365"/>
                  </a:lnTo>
                  <a:lnTo>
                    <a:pt x="1089456" y="483857"/>
                  </a:lnTo>
                  <a:lnTo>
                    <a:pt x="1034796" y="418503"/>
                  </a:lnTo>
                  <a:lnTo>
                    <a:pt x="1024661" y="441794"/>
                  </a:lnTo>
                  <a:lnTo>
                    <a:pt x="10134" y="0"/>
                  </a:lnTo>
                  <a:close/>
                </a:path>
              </a:pathLst>
            </a:custGeom>
            <a:solidFill>
              <a:srgbClr val="3366CC"/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80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57365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Example: Polynomial </a:t>
            </a:r>
            <a:r>
              <a:rPr spc="-20" dirty="0"/>
              <a:t>Kernel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16265"/>
            <a:ext cx="78314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Given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two examples 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x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z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we want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map them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high dimensional 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space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[for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example,</a:t>
            </a:r>
            <a:r>
              <a:rPr sz="2000" spc="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quadratic]</a:t>
            </a:r>
            <a:endParaRPr sz="20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0119" y="2354571"/>
            <a:ext cx="7489190" cy="694690"/>
            <a:chOff x="960119" y="2354571"/>
            <a:chExt cx="7489190" cy="694690"/>
          </a:xfrm>
        </p:grpSpPr>
        <p:sp>
          <p:nvSpPr>
            <p:cNvPr id="5" name="object 5"/>
            <p:cNvSpPr/>
            <p:nvPr/>
          </p:nvSpPr>
          <p:spPr>
            <a:xfrm>
              <a:off x="960119" y="2354571"/>
              <a:ext cx="7488935" cy="6946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227831" y="2523744"/>
              <a:ext cx="155575" cy="283845"/>
            </a:xfrm>
            <a:custGeom>
              <a:avLst/>
              <a:gdLst/>
              <a:ahLst/>
              <a:cxnLst/>
              <a:rect l="l" t="t" r="r" b="b"/>
              <a:pathLst>
                <a:path w="155575" h="283844">
                  <a:moveTo>
                    <a:pt x="155447" y="0"/>
                  </a:moveTo>
                  <a:lnTo>
                    <a:pt x="0" y="0"/>
                  </a:lnTo>
                  <a:lnTo>
                    <a:pt x="0" y="283463"/>
                  </a:lnTo>
                  <a:lnTo>
                    <a:pt x="155447" y="283463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3366CC">
                <a:alpha val="38038"/>
              </a:srgbClr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57489" y="3299739"/>
            <a:ext cx="200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All degree </a:t>
            </a:r>
            <a:r>
              <a:rPr sz="1800" spc="-20" dirty="0">
                <a:solidFill>
                  <a:srgbClr val="333333"/>
                </a:solidFill>
                <a:latin typeface="Carlito"/>
                <a:cs typeface="Carlito"/>
              </a:rPr>
              <a:t>zero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terms</a:t>
            </a:r>
            <a:endParaRPr sz="18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47429" y="2523744"/>
            <a:ext cx="2172335" cy="901065"/>
            <a:chOff x="2747429" y="2523744"/>
            <a:chExt cx="2172335" cy="901065"/>
          </a:xfrm>
        </p:grpSpPr>
        <p:sp>
          <p:nvSpPr>
            <p:cNvPr id="9" name="object 9"/>
            <p:cNvSpPr/>
            <p:nvPr/>
          </p:nvSpPr>
          <p:spPr>
            <a:xfrm>
              <a:off x="2747429" y="2772838"/>
              <a:ext cx="613832" cy="6519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869107" y="2798584"/>
              <a:ext cx="445770" cy="481330"/>
            </a:xfrm>
            <a:custGeom>
              <a:avLst/>
              <a:gdLst/>
              <a:ahLst/>
              <a:cxnLst/>
              <a:rect l="l" t="t" r="r" b="b"/>
              <a:pathLst>
                <a:path w="445770" h="481329">
                  <a:moveTo>
                    <a:pt x="427126" y="0"/>
                  </a:moveTo>
                  <a:lnTo>
                    <a:pt x="42392" y="416255"/>
                  </a:lnTo>
                  <a:lnTo>
                    <a:pt x="23736" y="399021"/>
                  </a:lnTo>
                  <a:lnTo>
                    <a:pt x="0" y="480834"/>
                  </a:lnTo>
                  <a:lnTo>
                    <a:pt x="79705" y="450735"/>
                  </a:lnTo>
                  <a:lnTo>
                    <a:pt x="61048" y="433501"/>
                  </a:lnTo>
                  <a:lnTo>
                    <a:pt x="445770" y="17246"/>
                  </a:lnTo>
                  <a:lnTo>
                    <a:pt x="427126" y="0"/>
                  </a:lnTo>
                  <a:close/>
                </a:path>
              </a:pathLst>
            </a:custGeom>
            <a:solidFill>
              <a:srgbClr val="3366CC"/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424427" y="2523744"/>
              <a:ext cx="1495425" cy="283845"/>
            </a:xfrm>
            <a:custGeom>
              <a:avLst/>
              <a:gdLst/>
              <a:ahLst/>
              <a:cxnLst/>
              <a:rect l="l" t="t" r="r" b="b"/>
              <a:pathLst>
                <a:path w="1495425" h="283844">
                  <a:moveTo>
                    <a:pt x="1495044" y="0"/>
                  </a:moveTo>
                  <a:lnTo>
                    <a:pt x="0" y="0"/>
                  </a:lnTo>
                  <a:lnTo>
                    <a:pt x="0" y="283463"/>
                  </a:lnTo>
                  <a:lnTo>
                    <a:pt x="1495044" y="283463"/>
                  </a:lnTo>
                  <a:lnTo>
                    <a:pt x="1495044" y="0"/>
                  </a:lnTo>
                  <a:close/>
                </a:path>
              </a:pathLst>
            </a:custGeom>
            <a:solidFill>
              <a:srgbClr val="3366CC">
                <a:alpha val="38038"/>
              </a:srgbClr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265167" y="3299739"/>
            <a:ext cx="196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All degree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one</a:t>
            </a:r>
            <a:r>
              <a:rPr sz="1800" spc="-2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terms</a:t>
            </a:r>
            <a:endParaRPr sz="18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19029" y="2523744"/>
            <a:ext cx="4083685" cy="901065"/>
            <a:chOff x="4119029" y="2523744"/>
            <a:chExt cx="4083685" cy="901065"/>
          </a:xfrm>
        </p:grpSpPr>
        <p:sp>
          <p:nvSpPr>
            <p:cNvPr id="14" name="object 14"/>
            <p:cNvSpPr/>
            <p:nvPr/>
          </p:nvSpPr>
          <p:spPr>
            <a:xfrm>
              <a:off x="4119029" y="2768603"/>
              <a:ext cx="1261532" cy="6561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166882" y="2795562"/>
              <a:ext cx="1089660" cy="488950"/>
            </a:xfrm>
            <a:custGeom>
              <a:avLst/>
              <a:gdLst/>
              <a:ahLst/>
              <a:cxnLst/>
              <a:rect l="l" t="t" r="r" b="b"/>
              <a:pathLst>
                <a:path w="1089660" h="488950">
                  <a:moveTo>
                    <a:pt x="10134" y="0"/>
                  </a:moveTo>
                  <a:lnTo>
                    <a:pt x="0" y="23291"/>
                  </a:lnTo>
                  <a:lnTo>
                    <a:pt x="1014514" y="465074"/>
                  </a:lnTo>
                  <a:lnTo>
                    <a:pt x="1004379" y="488365"/>
                  </a:lnTo>
                  <a:lnTo>
                    <a:pt x="1089456" y="483857"/>
                  </a:lnTo>
                  <a:lnTo>
                    <a:pt x="1034796" y="418503"/>
                  </a:lnTo>
                  <a:lnTo>
                    <a:pt x="1024661" y="441794"/>
                  </a:lnTo>
                  <a:lnTo>
                    <a:pt x="10134" y="0"/>
                  </a:lnTo>
                  <a:close/>
                </a:path>
              </a:pathLst>
            </a:custGeom>
            <a:solidFill>
              <a:srgbClr val="3366CC"/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960620" y="2523744"/>
              <a:ext cx="3241675" cy="283845"/>
            </a:xfrm>
            <a:custGeom>
              <a:avLst/>
              <a:gdLst/>
              <a:ahLst/>
              <a:cxnLst/>
              <a:rect l="l" t="t" r="r" b="b"/>
              <a:pathLst>
                <a:path w="3241675" h="283844">
                  <a:moveTo>
                    <a:pt x="3241548" y="0"/>
                  </a:moveTo>
                  <a:lnTo>
                    <a:pt x="0" y="0"/>
                  </a:lnTo>
                  <a:lnTo>
                    <a:pt x="0" y="283463"/>
                  </a:lnTo>
                  <a:lnTo>
                    <a:pt x="3241548" y="283463"/>
                  </a:lnTo>
                  <a:lnTo>
                    <a:pt x="3241548" y="0"/>
                  </a:lnTo>
                  <a:close/>
                </a:path>
              </a:pathLst>
            </a:custGeom>
            <a:solidFill>
              <a:srgbClr val="3366CC">
                <a:alpha val="38038"/>
              </a:srgbClr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631940" y="3299739"/>
            <a:ext cx="1965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All degree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two</a:t>
            </a:r>
            <a:r>
              <a:rPr sz="1800" spc="-2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terms</a:t>
            </a:r>
            <a:endParaRPr sz="180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527800" y="2768603"/>
            <a:ext cx="1219200" cy="656590"/>
            <a:chOff x="6527800" y="2768603"/>
            <a:chExt cx="1219200" cy="656590"/>
          </a:xfrm>
        </p:grpSpPr>
        <p:sp>
          <p:nvSpPr>
            <p:cNvPr id="19" name="object 19"/>
            <p:cNvSpPr/>
            <p:nvPr/>
          </p:nvSpPr>
          <p:spPr>
            <a:xfrm>
              <a:off x="6527800" y="2768603"/>
              <a:ext cx="1219200" cy="6561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576161" y="2795638"/>
              <a:ext cx="1048385" cy="487680"/>
            </a:xfrm>
            <a:custGeom>
              <a:avLst/>
              <a:gdLst/>
              <a:ahLst/>
              <a:cxnLst/>
              <a:rect l="l" t="t" r="r" b="b"/>
              <a:pathLst>
                <a:path w="1048384" h="487679">
                  <a:moveTo>
                    <a:pt x="10464" y="0"/>
                  </a:moveTo>
                  <a:lnTo>
                    <a:pt x="0" y="23139"/>
                  </a:lnTo>
                  <a:lnTo>
                    <a:pt x="973670" y="463930"/>
                  </a:lnTo>
                  <a:lnTo>
                    <a:pt x="963193" y="487070"/>
                  </a:lnTo>
                  <a:lnTo>
                    <a:pt x="1048321" y="483781"/>
                  </a:lnTo>
                  <a:lnTo>
                    <a:pt x="994625" y="417652"/>
                  </a:lnTo>
                  <a:lnTo>
                    <a:pt x="984148" y="440791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3366CC"/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81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57365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Example: Polynomial </a:t>
            </a:r>
            <a:r>
              <a:rPr spc="-20" dirty="0"/>
              <a:t>Kernel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16265"/>
            <a:ext cx="78314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Given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two examples 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x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z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we want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map them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high dimensional 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space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[for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example,</a:t>
            </a:r>
            <a:r>
              <a:rPr sz="2000" spc="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quadratic]</a:t>
            </a:r>
            <a:endParaRPr sz="20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3634" y="3885400"/>
            <a:ext cx="17286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[takes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time</a:t>
            </a:r>
            <a:r>
              <a:rPr sz="2000" spc="-7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]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60119" y="2354571"/>
            <a:ext cx="7489190" cy="1070610"/>
            <a:chOff x="960119" y="2354571"/>
            <a:chExt cx="7489190" cy="1070610"/>
          </a:xfrm>
        </p:grpSpPr>
        <p:sp>
          <p:nvSpPr>
            <p:cNvPr id="6" name="object 6"/>
            <p:cNvSpPr/>
            <p:nvPr/>
          </p:nvSpPr>
          <p:spPr>
            <a:xfrm>
              <a:off x="960119" y="2354571"/>
              <a:ext cx="7488935" cy="6946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3227831" y="2523744"/>
              <a:ext cx="155575" cy="283845"/>
            </a:xfrm>
            <a:custGeom>
              <a:avLst/>
              <a:gdLst/>
              <a:ahLst/>
              <a:cxnLst/>
              <a:rect l="l" t="t" r="r" b="b"/>
              <a:pathLst>
                <a:path w="155575" h="283844">
                  <a:moveTo>
                    <a:pt x="155447" y="0"/>
                  </a:moveTo>
                  <a:lnTo>
                    <a:pt x="0" y="0"/>
                  </a:lnTo>
                  <a:lnTo>
                    <a:pt x="0" y="283463"/>
                  </a:lnTo>
                  <a:lnTo>
                    <a:pt x="155447" y="283463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3366CC">
                <a:alpha val="38038"/>
              </a:srgbClr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747429" y="2772838"/>
              <a:ext cx="613832" cy="6519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869107" y="2798584"/>
              <a:ext cx="445770" cy="481330"/>
            </a:xfrm>
            <a:custGeom>
              <a:avLst/>
              <a:gdLst/>
              <a:ahLst/>
              <a:cxnLst/>
              <a:rect l="l" t="t" r="r" b="b"/>
              <a:pathLst>
                <a:path w="445770" h="481329">
                  <a:moveTo>
                    <a:pt x="427126" y="0"/>
                  </a:moveTo>
                  <a:lnTo>
                    <a:pt x="42392" y="416255"/>
                  </a:lnTo>
                  <a:lnTo>
                    <a:pt x="23736" y="399021"/>
                  </a:lnTo>
                  <a:lnTo>
                    <a:pt x="0" y="480834"/>
                  </a:lnTo>
                  <a:lnTo>
                    <a:pt x="79705" y="450735"/>
                  </a:lnTo>
                  <a:lnTo>
                    <a:pt x="61048" y="433501"/>
                  </a:lnTo>
                  <a:lnTo>
                    <a:pt x="445770" y="17246"/>
                  </a:lnTo>
                  <a:lnTo>
                    <a:pt x="427126" y="0"/>
                  </a:lnTo>
                  <a:close/>
                </a:path>
              </a:pathLst>
            </a:custGeom>
            <a:solidFill>
              <a:srgbClr val="3366CC"/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424427" y="2523744"/>
              <a:ext cx="1495425" cy="283845"/>
            </a:xfrm>
            <a:custGeom>
              <a:avLst/>
              <a:gdLst/>
              <a:ahLst/>
              <a:cxnLst/>
              <a:rect l="l" t="t" r="r" b="b"/>
              <a:pathLst>
                <a:path w="1495425" h="283844">
                  <a:moveTo>
                    <a:pt x="1495044" y="0"/>
                  </a:moveTo>
                  <a:lnTo>
                    <a:pt x="0" y="0"/>
                  </a:lnTo>
                  <a:lnTo>
                    <a:pt x="0" y="283463"/>
                  </a:lnTo>
                  <a:lnTo>
                    <a:pt x="1495044" y="283463"/>
                  </a:lnTo>
                  <a:lnTo>
                    <a:pt x="1495044" y="0"/>
                  </a:lnTo>
                  <a:close/>
                </a:path>
              </a:pathLst>
            </a:custGeom>
            <a:solidFill>
              <a:srgbClr val="3366CC">
                <a:alpha val="38038"/>
              </a:srgbClr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119029" y="2768603"/>
              <a:ext cx="1261532" cy="6561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166882" y="2795562"/>
              <a:ext cx="1089660" cy="488950"/>
            </a:xfrm>
            <a:custGeom>
              <a:avLst/>
              <a:gdLst/>
              <a:ahLst/>
              <a:cxnLst/>
              <a:rect l="l" t="t" r="r" b="b"/>
              <a:pathLst>
                <a:path w="1089660" h="488950">
                  <a:moveTo>
                    <a:pt x="10134" y="0"/>
                  </a:moveTo>
                  <a:lnTo>
                    <a:pt x="0" y="23291"/>
                  </a:lnTo>
                  <a:lnTo>
                    <a:pt x="1014514" y="465074"/>
                  </a:lnTo>
                  <a:lnTo>
                    <a:pt x="1004379" y="488365"/>
                  </a:lnTo>
                  <a:lnTo>
                    <a:pt x="1089456" y="483857"/>
                  </a:lnTo>
                  <a:lnTo>
                    <a:pt x="1034796" y="418503"/>
                  </a:lnTo>
                  <a:lnTo>
                    <a:pt x="1024661" y="441794"/>
                  </a:lnTo>
                  <a:lnTo>
                    <a:pt x="10134" y="0"/>
                  </a:lnTo>
                  <a:close/>
                </a:path>
              </a:pathLst>
            </a:custGeom>
            <a:solidFill>
              <a:srgbClr val="3366CC"/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960619" y="2523744"/>
              <a:ext cx="3241675" cy="283845"/>
            </a:xfrm>
            <a:custGeom>
              <a:avLst/>
              <a:gdLst/>
              <a:ahLst/>
              <a:cxnLst/>
              <a:rect l="l" t="t" r="r" b="b"/>
              <a:pathLst>
                <a:path w="3241675" h="283844">
                  <a:moveTo>
                    <a:pt x="3241548" y="0"/>
                  </a:moveTo>
                  <a:lnTo>
                    <a:pt x="0" y="0"/>
                  </a:lnTo>
                  <a:lnTo>
                    <a:pt x="0" y="283463"/>
                  </a:lnTo>
                  <a:lnTo>
                    <a:pt x="3241548" y="283463"/>
                  </a:lnTo>
                  <a:lnTo>
                    <a:pt x="3241548" y="0"/>
                  </a:lnTo>
                  <a:close/>
                </a:path>
              </a:pathLst>
            </a:custGeom>
            <a:solidFill>
              <a:srgbClr val="3366CC">
                <a:alpha val="38038"/>
              </a:srgbClr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308608" y="3299739"/>
            <a:ext cx="9587992" cy="916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1340" fontAlgn="auto">
              <a:spcBef>
                <a:spcPts val="100"/>
              </a:spcBef>
              <a:spcAft>
                <a:spcPts val="0"/>
              </a:spcAft>
              <a:tabLst>
                <a:tab pos="2968625" algn="l"/>
                <a:tab pos="5335905" algn="l"/>
              </a:tabLst>
            </a:pP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All degree</a:t>
            </a:r>
            <a:r>
              <a:rPr sz="1800" spc="3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333333"/>
                </a:solidFill>
                <a:latin typeface="Carlito"/>
                <a:cs typeface="Carlito"/>
              </a:rPr>
              <a:t>zero</a:t>
            </a:r>
            <a:r>
              <a:rPr sz="1800" spc="1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terms	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All degree</a:t>
            </a:r>
            <a:r>
              <a:rPr sz="1800" spc="3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one</a:t>
            </a:r>
            <a:r>
              <a:rPr sz="1800" spc="1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terms	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All degree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two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terms</a:t>
            </a:r>
            <a:endParaRPr sz="1800" dirty="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10"/>
              </a:spcBef>
              <a:spcAft>
                <a:spcPts val="0"/>
              </a:spcAft>
            </a:pP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63500" fontAlgn="auto">
              <a:spcBef>
                <a:spcPts val="0"/>
              </a:spcBef>
              <a:spcAft>
                <a:spcPts val="0"/>
              </a:spcAft>
            </a:pP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compute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dot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product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A = </a:t>
            </a:r>
            <a:r>
              <a:rPr lang="el-GR" sz="2000" dirty="0" smtClean="0">
                <a:solidFill>
                  <a:srgbClr val="3366CC"/>
                </a:solidFill>
                <a:latin typeface="Carlito"/>
                <a:cs typeface="Carlito"/>
              </a:rPr>
              <a:t>φ</a:t>
            </a:r>
            <a:r>
              <a:rPr sz="2000" spc="-45" dirty="0" smtClean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000" b="1" spc="-45" dirty="0" smtClean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000" spc="-45" dirty="0" smtClean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r>
              <a:rPr sz="1950" spc="-67" baseline="25641" dirty="0" smtClean="0">
                <a:solidFill>
                  <a:srgbClr val="3366CC"/>
                </a:solidFill>
                <a:latin typeface="Carlito"/>
                <a:cs typeface="Carlito"/>
              </a:rPr>
              <a:t>T</a:t>
            </a:r>
            <a:r>
              <a:rPr lang="en-IN" sz="2000" spc="-45" dirty="0">
                <a:solidFill>
                  <a:srgbClr val="3366CC"/>
                </a:solidFill>
                <a:latin typeface="Arial"/>
                <a:cs typeface="Arial"/>
              </a:rPr>
              <a:t> </a:t>
            </a:r>
            <a:r>
              <a:rPr lang="el-GR" sz="2000" dirty="0" smtClean="0">
                <a:solidFill>
                  <a:srgbClr val="3366CC"/>
                </a:solidFill>
                <a:latin typeface="Carlito"/>
                <a:cs typeface="Carlito"/>
              </a:rPr>
              <a:t>φ</a:t>
            </a:r>
            <a:r>
              <a:rPr sz="2000" dirty="0" smtClean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000" b="1" dirty="0" smtClean="0">
                <a:solidFill>
                  <a:srgbClr val="3366CC"/>
                </a:solidFill>
                <a:latin typeface="Carlito"/>
                <a:cs typeface="Carlito"/>
              </a:rPr>
              <a:t>z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527800" y="2768603"/>
            <a:ext cx="1219200" cy="656590"/>
            <a:chOff x="6527800" y="2768603"/>
            <a:chExt cx="1219200" cy="656590"/>
          </a:xfrm>
        </p:grpSpPr>
        <p:sp>
          <p:nvSpPr>
            <p:cNvPr id="16" name="object 16"/>
            <p:cNvSpPr/>
            <p:nvPr/>
          </p:nvSpPr>
          <p:spPr>
            <a:xfrm>
              <a:off x="6527800" y="2768603"/>
              <a:ext cx="1219200" cy="6561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576161" y="2795638"/>
              <a:ext cx="1048385" cy="487680"/>
            </a:xfrm>
            <a:custGeom>
              <a:avLst/>
              <a:gdLst/>
              <a:ahLst/>
              <a:cxnLst/>
              <a:rect l="l" t="t" r="r" b="b"/>
              <a:pathLst>
                <a:path w="1048384" h="487679">
                  <a:moveTo>
                    <a:pt x="10464" y="0"/>
                  </a:moveTo>
                  <a:lnTo>
                    <a:pt x="0" y="23139"/>
                  </a:lnTo>
                  <a:lnTo>
                    <a:pt x="973670" y="463930"/>
                  </a:lnTo>
                  <a:lnTo>
                    <a:pt x="963193" y="487070"/>
                  </a:lnTo>
                  <a:lnTo>
                    <a:pt x="1048321" y="483781"/>
                  </a:lnTo>
                  <a:lnTo>
                    <a:pt x="994625" y="417652"/>
                  </a:lnTo>
                  <a:lnTo>
                    <a:pt x="984148" y="440791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3366CC"/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82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57365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Example: Polynomial </a:t>
            </a:r>
            <a:r>
              <a:rPr spc="-20" dirty="0"/>
              <a:t>Kernel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16265"/>
            <a:ext cx="78314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Given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two examples 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x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z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we want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map them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high dimensional 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space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[for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example,</a:t>
            </a:r>
            <a:r>
              <a:rPr sz="2000" spc="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quadratic]</a:t>
            </a:r>
            <a:endParaRPr sz="20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4008" y="2946400"/>
            <a:ext cx="4938522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fontAlgn="auto">
              <a:spcBef>
                <a:spcPts val="100"/>
              </a:spcBef>
              <a:spcAft>
                <a:spcPts val="0"/>
              </a:spcAft>
            </a:pP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compute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dot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product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A = </a:t>
            </a:r>
            <a:r>
              <a:rPr lang="el-GR" sz="2000" dirty="0" smtClean="0">
                <a:solidFill>
                  <a:srgbClr val="3366CC"/>
                </a:solidFill>
                <a:latin typeface="Carlito"/>
                <a:cs typeface="Carlito"/>
              </a:rPr>
              <a:t>φ</a:t>
            </a:r>
            <a:r>
              <a:rPr sz="2000" spc="-45" dirty="0" smtClean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000" b="1" spc="-45" dirty="0" smtClean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000" spc="-45" dirty="0" smtClean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r>
              <a:rPr sz="1950" spc="-67" baseline="25641" dirty="0" smtClean="0">
                <a:solidFill>
                  <a:srgbClr val="3366CC"/>
                </a:solidFill>
                <a:latin typeface="Carlito"/>
                <a:cs typeface="Carlito"/>
              </a:rPr>
              <a:t>T</a:t>
            </a:r>
            <a:r>
              <a:rPr lang="en-IN" sz="2000" spc="-45" dirty="0">
                <a:solidFill>
                  <a:srgbClr val="3366CC"/>
                </a:solidFill>
                <a:latin typeface="Arial"/>
                <a:cs typeface="Arial"/>
              </a:rPr>
              <a:t> </a:t>
            </a:r>
            <a:r>
              <a:rPr lang="el-GR" sz="2000" dirty="0" smtClean="0">
                <a:solidFill>
                  <a:srgbClr val="3366CC"/>
                </a:solidFill>
                <a:latin typeface="Carlito"/>
                <a:cs typeface="Carlito"/>
              </a:rPr>
              <a:t>φ</a:t>
            </a:r>
            <a:r>
              <a:rPr sz="2000" dirty="0" smtClean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000" b="1" dirty="0" smtClean="0">
                <a:solidFill>
                  <a:srgbClr val="3366CC"/>
                </a:solidFill>
                <a:latin typeface="Carlito"/>
                <a:cs typeface="Carlito"/>
              </a:rPr>
              <a:t>z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00800" y="2946400"/>
            <a:ext cx="1603566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[takes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time</a:t>
            </a:r>
            <a:r>
              <a:rPr sz="2000" spc="-7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]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8640" y="3910254"/>
            <a:ext cx="6588759" cy="18980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auto">
              <a:lnSpc>
                <a:spcPts val="2305"/>
              </a:lnSpc>
              <a:spcBef>
                <a:spcPts val="0"/>
              </a:spcBef>
              <a:spcAft>
                <a:spcPts val="0"/>
              </a:spcAft>
              <a:tabLst>
                <a:tab pos="342265" algn="l"/>
              </a:tabLst>
            </a:pPr>
            <a:r>
              <a:rPr sz="2000" dirty="0">
                <a:solidFill>
                  <a:srgbClr val="333333"/>
                </a:solidFill>
                <a:latin typeface="Arial"/>
                <a:cs typeface="Arial"/>
              </a:rPr>
              <a:t>•	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Instead,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in the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original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space,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compute</a:t>
            </a:r>
            <a:endParaRPr sz="200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25"/>
              </a:spcBef>
              <a:spcAft>
                <a:spcPts val="0"/>
              </a:spcAft>
            </a:pPr>
            <a:endParaRPr sz="3450">
              <a:solidFill>
                <a:prstClr val="black"/>
              </a:solidFill>
              <a:latin typeface="Carlito"/>
              <a:cs typeface="Carlito"/>
            </a:endParaRPr>
          </a:p>
          <a:p>
            <a:pPr marL="1456055" fontAlgn="auto">
              <a:spcBef>
                <a:spcPts val="5"/>
              </a:spcBef>
              <a:spcAft>
                <a:spcPts val="0"/>
              </a:spcAft>
            </a:pP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Theorem: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A = B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(Coefficients do not really</a:t>
            </a:r>
            <a:r>
              <a:rPr sz="2000" spc="-6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matter)</a:t>
            </a:r>
            <a:endParaRPr sz="20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60119" y="2354571"/>
            <a:ext cx="7488935" cy="694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4811" y="3573145"/>
            <a:ext cx="8274684" cy="2522855"/>
            <a:chOff x="174811" y="3603816"/>
            <a:chExt cx="8274684" cy="2522855"/>
          </a:xfrm>
        </p:grpSpPr>
        <p:sp>
          <p:nvSpPr>
            <p:cNvPr id="9" name="object 9"/>
            <p:cNvSpPr/>
            <p:nvPr/>
          </p:nvSpPr>
          <p:spPr>
            <a:xfrm>
              <a:off x="3352800" y="4311043"/>
              <a:ext cx="3200400" cy="6538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74811" y="3603816"/>
              <a:ext cx="8274684" cy="2522855"/>
            </a:xfrm>
            <a:custGeom>
              <a:avLst/>
              <a:gdLst/>
              <a:ahLst/>
              <a:cxnLst/>
              <a:rect l="l" t="t" r="r" b="b"/>
              <a:pathLst>
                <a:path w="8274684" h="2522854">
                  <a:moveTo>
                    <a:pt x="8274240" y="0"/>
                  </a:moveTo>
                  <a:lnTo>
                    <a:pt x="0" y="0"/>
                  </a:lnTo>
                  <a:lnTo>
                    <a:pt x="0" y="2522347"/>
                  </a:lnTo>
                  <a:lnTo>
                    <a:pt x="8274240" y="2522347"/>
                  </a:lnTo>
                  <a:lnTo>
                    <a:pt x="8274240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83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57365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Example: Polynomial </a:t>
            </a:r>
            <a:r>
              <a:rPr spc="-20" dirty="0"/>
              <a:t>Kernel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16265"/>
            <a:ext cx="78314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Given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two examples 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x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z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we want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map them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high dimensional 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space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[for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example,</a:t>
            </a:r>
            <a:r>
              <a:rPr sz="2000" spc="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quadratic]</a:t>
            </a:r>
            <a:endParaRPr sz="20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4008" y="3093694"/>
            <a:ext cx="493852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fontAlgn="auto">
              <a:spcBef>
                <a:spcPts val="100"/>
              </a:spcBef>
              <a:spcAft>
                <a:spcPts val="0"/>
              </a:spcAft>
            </a:pP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compute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dot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product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A = </a:t>
            </a:r>
            <a:r>
              <a:rPr lang="el-GR" sz="2000" dirty="0" smtClean="0">
                <a:solidFill>
                  <a:srgbClr val="3366CC"/>
                </a:solidFill>
                <a:latin typeface="Carlito"/>
                <a:cs typeface="Carlito"/>
              </a:rPr>
              <a:t>φ</a:t>
            </a:r>
            <a:r>
              <a:rPr sz="2000" spc="-45" dirty="0" smtClean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000" b="1" spc="-45" dirty="0" smtClean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000" spc="-45" dirty="0" smtClean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r>
              <a:rPr sz="1950" spc="-67" baseline="25641" dirty="0" smtClean="0">
                <a:solidFill>
                  <a:srgbClr val="3366CC"/>
                </a:solidFill>
                <a:latin typeface="Carlito"/>
                <a:cs typeface="Carlito"/>
              </a:rPr>
              <a:t>T</a:t>
            </a:r>
            <a:r>
              <a:rPr lang="en-IN" sz="2000" spc="-45" dirty="0">
                <a:solidFill>
                  <a:srgbClr val="3366CC"/>
                </a:solidFill>
                <a:latin typeface="Arial"/>
                <a:cs typeface="Arial"/>
              </a:rPr>
              <a:t> </a:t>
            </a:r>
            <a:r>
              <a:rPr lang="el-GR" sz="2000" dirty="0" smtClean="0">
                <a:solidFill>
                  <a:srgbClr val="3366CC"/>
                </a:solidFill>
                <a:latin typeface="Carlito"/>
                <a:cs typeface="Carlito"/>
              </a:rPr>
              <a:t>φ</a:t>
            </a:r>
            <a:r>
              <a:rPr sz="2000" spc="45" dirty="0" smtClean="0">
                <a:solidFill>
                  <a:srgbClr val="3366C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000" b="1" dirty="0">
                <a:solidFill>
                  <a:srgbClr val="3366CC"/>
                </a:solidFill>
                <a:latin typeface="Carlito"/>
                <a:cs typeface="Carlito"/>
              </a:rPr>
              <a:t>z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3634" y="3093694"/>
            <a:ext cx="1527366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[takes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time</a:t>
            </a:r>
            <a:r>
              <a:rPr sz="2000" spc="-7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]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3885400"/>
            <a:ext cx="43611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Instead,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in the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original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space,</a:t>
            </a:r>
            <a:r>
              <a:rPr sz="2000" spc="-2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compute</a:t>
            </a:r>
            <a:endParaRPr sz="20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4822" y="5497752"/>
            <a:ext cx="5132705" cy="310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auto">
              <a:lnSpc>
                <a:spcPts val="230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Theorem: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A = B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(Coefficients do not really</a:t>
            </a:r>
            <a:r>
              <a:rPr sz="2000" spc="-6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matter)</a:t>
            </a:r>
            <a:endParaRPr sz="20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60119" y="2354571"/>
            <a:ext cx="7488935" cy="694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4811" y="4311040"/>
            <a:ext cx="8274684" cy="1815464"/>
            <a:chOff x="174811" y="4311040"/>
            <a:chExt cx="8274684" cy="1815464"/>
          </a:xfrm>
        </p:grpSpPr>
        <p:sp>
          <p:nvSpPr>
            <p:cNvPr id="10" name="object 10"/>
            <p:cNvSpPr/>
            <p:nvPr/>
          </p:nvSpPr>
          <p:spPr>
            <a:xfrm>
              <a:off x="3352800" y="4311042"/>
              <a:ext cx="3200400" cy="6538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74811" y="4311040"/>
              <a:ext cx="8274684" cy="1815464"/>
            </a:xfrm>
            <a:custGeom>
              <a:avLst/>
              <a:gdLst/>
              <a:ahLst/>
              <a:cxnLst/>
              <a:rect l="l" t="t" r="r" b="b"/>
              <a:pathLst>
                <a:path w="8274684" h="1815464">
                  <a:moveTo>
                    <a:pt x="8274240" y="0"/>
                  </a:moveTo>
                  <a:lnTo>
                    <a:pt x="0" y="0"/>
                  </a:lnTo>
                  <a:lnTo>
                    <a:pt x="0" y="1815122"/>
                  </a:lnTo>
                  <a:lnTo>
                    <a:pt x="8274240" y="1815122"/>
                  </a:lnTo>
                  <a:lnTo>
                    <a:pt x="8274240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84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57365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Example: Polynomial </a:t>
            </a:r>
            <a:r>
              <a:rPr spc="-20" dirty="0"/>
              <a:t>Kernel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16265"/>
            <a:ext cx="78314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Given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two examples 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x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z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we want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map them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high dimensional 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space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[for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example,</a:t>
            </a:r>
            <a:r>
              <a:rPr sz="2000" spc="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quadratic]</a:t>
            </a:r>
            <a:endParaRPr sz="20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4008" y="3093694"/>
            <a:ext cx="4938522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fontAlgn="auto">
              <a:spcBef>
                <a:spcPts val="100"/>
              </a:spcBef>
              <a:spcAft>
                <a:spcPts val="0"/>
              </a:spcAft>
            </a:pP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compute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dot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product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A = </a:t>
            </a:r>
            <a:r>
              <a:rPr lang="el-GR" sz="2000" dirty="0" smtClean="0">
                <a:solidFill>
                  <a:srgbClr val="3366CC"/>
                </a:solidFill>
                <a:latin typeface="Carlito"/>
                <a:cs typeface="Carlito"/>
              </a:rPr>
              <a:t>φ</a:t>
            </a:r>
            <a:r>
              <a:rPr sz="2000" spc="-45" dirty="0" smtClean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000" b="1" spc="-45" dirty="0" smtClean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000" spc="-45" dirty="0" smtClean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r>
              <a:rPr sz="1950" spc="-67" baseline="25641" dirty="0" smtClean="0">
                <a:solidFill>
                  <a:srgbClr val="3366CC"/>
                </a:solidFill>
                <a:latin typeface="Carlito"/>
                <a:cs typeface="Carlito"/>
              </a:rPr>
              <a:t>T</a:t>
            </a:r>
            <a:r>
              <a:rPr lang="en-IN" sz="2000" spc="-45" dirty="0">
                <a:solidFill>
                  <a:srgbClr val="3366CC"/>
                </a:solidFill>
                <a:latin typeface="Arial"/>
                <a:cs typeface="Arial"/>
              </a:rPr>
              <a:t> </a:t>
            </a:r>
            <a:r>
              <a:rPr lang="el-GR" sz="2000" dirty="0" smtClean="0">
                <a:solidFill>
                  <a:srgbClr val="3366CC"/>
                </a:solidFill>
                <a:latin typeface="Carlito"/>
                <a:cs typeface="Carlito"/>
              </a:rPr>
              <a:t>φ</a:t>
            </a:r>
            <a:r>
              <a:rPr sz="2000" spc="45" dirty="0" smtClean="0">
                <a:solidFill>
                  <a:srgbClr val="3366C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000" b="1" dirty="0">
                <a:solidFill>
                  <a:srgbClr val="3366CC"/>
                </a:solidFill>
                <a:latin typeface="Carlito"/>
                <a:cs typeface="Carlito"/>
              </a:rPr>
              <a:t>z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3634" y="3093694"/>
            <a:ext cx="1527366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[takes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time</a:t>
            </a:r>
            <a:r>
              <a:rPr sz="2000" spc="-7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]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3885400"/>
            <a:ext cx="43611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Instead,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in the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original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space,</a:t>
            </a:r>
            <a:r>
              <a:rPr sz="2000" spc="-2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compute</a:t>
            </a:r>
            <a:endParaRPr sz="20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04822" y="5497752"/>
            <a:ext cx="5132705" cy="310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auto">
              <a:lnSpc>
                <a:spcPts val="2305"/>
              </a:lnSpc>
              <a:spcBef>
                <a:spcPts val="0"/>
              </a:spcBef>
              <a:spcAft>
                <a:spcPts val="0"/>
              </a:spcAft>
            </a:pP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Theorem: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A = B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(Coefficients do not really</a:t>
            </a:r>
            <a:r>
              <a:rPr sz="2000" spc="-6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matter)</a:t>
            </a:r>
            <a:endParaRPr sz="20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52800" y="4311043"/>
            <a:ext cx="3200400" cy="653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0119" y="2354571"/>
            <a:ext cx="7488935" cy="694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4811" y="5281026"/>
            <a:ext cx="8274684" cy="845185"/>
          </a:xfrm>
          <a:custGeom>
            <a:avLst/>
            <a:gdLst/>
            <a:ahLst/>
            <a:cxnLst/>
            <a:rect l="l" t="t" r="r" b="b"/>
            <a:pathLst>
              <a:path w="8274684" h="845185">
                <a:moveTo>
                  <a:pt x="8274240" y="0"/>
                </a:moveTo>
                <a:lnTo>
                  <a:pt x="0" y="0"/>
                </a:lnTo>
                <a:lnTo>
                  <a:pt x="0" y="845135"/>
                </a:lnTo>
                <a:lnTo>
                  <a:pt x="8274240" y="845135"/>
                </a:lnTo>
                <a:lnTo>
                  <a:pt x="827424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85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57365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Example: Polynomial </a:t>
            </a:r>
            <a:r>
              <a:rPr spc="-20" dirty="0"/>
              <a:t>Kernel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16265"/>
            <a:ext cx="78314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Given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two examples 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x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z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we want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map them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high dimensional 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space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[for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example,</a:t>
            </a:r>
            <a:r>
              <a:rPr sz="2000" spc="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quadratic]</a:t>
            </a:r>
            <a:endParaRPr sz="20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4008" y="3093694"/>
            <a:ext cx="493852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fontAlgn="auto">
              <a:spcBef>
                <a:spcPts val="100"/>
              </a:spcBef>
              <a:spcAft>
                <a:spcPts val="0"/>
              </a:spcAft>
            </a:pP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compute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dot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product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A = </a:t>
            </a:r>
            <a:r>
              <a:rPr lang="el-GR" sz="2000" dirty="0" smtClean="0">
                <a:solidFill>
                  <a:srgbClr val="3366CC"/>
                </a:solidFill>
                <a:latin typeface="Carlito"/>
                <a:cs typeface="Carlito"/>
              </a:rPr>
              <a:t>φ</a:t>
            </a:r>
            <a:r>
              <a:rPr sz="2000" spc="-45" dirty="0" smtClean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000" b="1" spc="-45" dirty="0" smtClean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000" spc="-45" dirty="0" smtClean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r>
              <a:rPr sz="1950" spc="-67" baseline="25641" dirty="0" smtClean="0">
                <a:solidFill>
                  <a:srgbClr val="3366CC"/>
                </a:solidFill>
                <a:latin typeface="Carlito"/>
                <a:cs typeface="Carlito"/>
              </a:rPr>
              <a:t>T</a:t>
            </a:r>
            <a:r>
              <a:rPr lang="en-IN" sz="2000" spc="-45" dirty="0">
                <a:solidFill>
                  <a:srgbClr val="3366CC"/>
                </a:solidFill>
                <a:latin typeface="Arial"/>
                <a:cs typeface="Arial"/>
              </a:rPr>
              <a:t> </a:t>
            </a:r>
            <a:r>
              <a:rPr lang="el-GR" sz="2000" dirty="0" smtClean="0">
                <a:solidFill>
                  <a:srgbClr val="3366CC"/>
                </a:solidFill>
                <a:latin typeface="Carlito"/>
                <a:cs typeface="Carlito"/>
              </a:rPr>
              <a:t>φ</a:t>
            </a:r>
            <a:r>
              <a:rPr sz="2000" spc="45" dirty="0" smtClean="0">
                <a:solidFill>
                  <a:srgbClr val="3366C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000" b="1" dirty="0">
                <a:solidFill>
                  <a:srgbClr val="3366CC"/>
                </a:solidFill>
                <a:latin typeface="Carlito"/>
                <a:cs typeface="Carlito"/>
              </a:rPr>
              <a:t>z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3634" y="3093694"/>
            <a:ext cx="1929956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[takes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time</a:t>
            </a:r>
            <a:r>
              <a:rPr sz="2000" spc="-7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]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3885400"/>
            <a:ext cx="43611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Instead,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in the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original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space,</a:t>
            </a:r>
            <a:r>
              <a:rPr sz="2000" spc="-2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compute</a:t>
            </a:r>
            <a:endParaRPr sz="20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69858" y="5472897"/>
            <a:ext cx="48025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Claim: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A = B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(Coefficients do not really</a:t>
            </a:r>
            <a:r>
              <a:rPr sz="2000" spc="-5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matter)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52800" y="4311043"/>
            <a:ext cx="3200400" cy="653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0119" y="2354571"/>
            <a:ext cx="7488935" cy="694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86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395935"/>
            <a:ext cx="80378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3600" spc="-15" dirty="0">
                <a:solidFill>
                  <a:srgbClr val="333333"/>
                </a:solidFill>
                <a:latin typeface="Carlito"/>
                <a:cs typeface="Carlito"/>
              </a:rPr>
              <a:t>Example: </a:t>
            </a:r>
            <a:r>
              <a:rPr sz="3600" spc="-65" dirty="0">
                <a:solidFill>
                  <a:srgbClr val="333333"/>
                </a:solidFill>
                <a:latin typeface="Carlito"/>
                <a:cs typeface="Carlito"/>
              </a:rPr>
              <a:t>Two </a:t>
            </a:r>
            <a:r>
              <a:rPr sz="3600" spc="-5" dirty="0">
                <a:solidFill>
                  <a:srgbClr val="333333"/>
                </a:solidFill>
                <a:latin typeface="Carlito"/>
                <a:cs typeface="Carlito"/>
              </a:rPr>
              <a:t>dimensions, </a:t>
            </a:r>
            <a:r>
              <a:rPr sz="3600" spc="-20" dirty="0">
                <a:solidFill>
                  <a:srgbClr val="333333"/>
                </a:solidFill>
                <a:latin typeface="Carlito"/>
                <a:cs typeface="Carlito"/>
              </a:rPr>
              <a:t>quadratic</a:t>
            </a:r>
            <a:r>
              <a:rPr sz="3600" spc="8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3600" spc="-25" dirty="0">
                <a:solidFill>
                  <a:srgbClr val="333333"/>
                </a:solidFill>
                <a:latin typeface="Carlito"/>
                <a:cs typeface="Carlito"/>
              </a:rPr>
              <a:t>kernel</a:t>
            </a:r>
            <a:endParaRPr sz="36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671241"/>
            <a:ext cx="2450134" cy="1979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73374" y="1287475"/>
            <a:ext cx="1979626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fontAlgn="auto">
              <a:spcBef>
                <a:spcPts val="100"/>
              </a:spcBef>
              <a:spcAft>
                <a:spcPts val="0"/>
              </a:spcAft>
              <a:tabLst>
                <a:tab pos="337820" algn="l"/>
              </a:tabLst>
            </a:pPr>
            <a:r>
              <a:rPr sz="2400" dirty="0">
                <a:solidFill>
                  <a:srgbClr val="3366CC"/>
                </a:solidFill>
                <a:latin typeface="Carlito"/>
                <a:cs typeface="Carlito"/>
              </a:rPr>
              <a:t>A	= </a:t>
            </a:r>
            <a:r>
              <a:rPr lang="el-GR" sz="2400" dirty="0" smtClean="0">
                <a:solidFill>
                  <a:srgbClr val="3366CC"/>
                </a:solidFill>
                <a:latin typeface="Carlito"/>
                <a:cs typeface="Carlito"/>
              </a:rPr>
              <a:t>φ</a:t>
            </a:r>
            <a:r>
              <a:rPr sz="2400" spc="-65" dirty="0" smtClean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400" b="1" spc="-65" dirty="0" smtClean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400" spc="-65" dirty="0" smtClean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r>
              <a:rPr sz="2400" spc="-97" baseline="26041" dirty="0" smtClean="0">
                <a:solidFill>
                  <a:srgbClr val="3366CC"/>
                </a:solidFill>
                <a:latin typeface="Carlito"/>
                <a:cs typeface="Carlito"/>
              </a:rPr>
              <a:t>T</a:t>
            </a:r>
            <a:r>
              <a:rPr lang="en-IN" sz="2400" spc="-65" dirty="0">
                <a:solidFill>
                  <a:srgbClr val="3366CC"/>
                </a:solidFill>
                <a:latin typeface="Arial"/>
                <a:cs typeface="Arial"/>
              </a:rPr>
              <a:t> </a:t>
            </a:r>
            <a:r>
              <a:rPr lang="el-GR" sz="2400" dirty="0" smtClean="0">
                <a:solidFill>
                  <a:srgbClr val="3366CC"/>
                </a:solidFill>
                <a:latin typeface="Carlito"/>
                <a:cs typeface="Carlito"/>
              </a:rPr>
              <a:t>φ</a:t>
            </a:r>
            <a:r>
              <a:rPr sz="2400" spc="-5" dirty="0" smtClean="0">
                <a:solidFill>
                  <a:srgbClr val="3366C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400" b="1" spc="-5" dirty="0">
                <a:solidFill>
                  <a:srgbClr val="3366CC"/>
                </a:solidFill>
                <a:latin typeface="Carlito"/>
                <a:cs typeface="Carlito"/>
              </a:rPr>
              <a:t>z</a:t>
            </a:r>
            <a:r>
              <a:rPr sz="2400" spc="-5" dirty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27992" y="1091884"/>
            <a:ext cx="3200400" cy="653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87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32950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</a:t>
            </a:r>
            <a:r>
              <a:rPr spc="-20" dirty="0"/>
              <a:t>Kernel</a:t>
            </a:r>
            <a:r>
              <a:rPr spc="-70" dirty="0"/>
              <a:t> </a:t>
            </a:r>
            <a:r>
              <a:rPr spc="-55" dirty="0"/>
              <a:t>Trick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88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85140" y="1599374"/>
            <a:ext cx="8018145" cy="34522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fontAlgn="auto">
              <a:spcBef>
                <a:spcPts val="100"/>
              </a:spcBef>
              <a:spcAft>
                <a:spcPts val="0"/>
              </a:spcAft>
            </a:pP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Suppose </a:t>
            </a:r>
            <a:r>
              <a:rPr sz="2800" spc="-15" dirty="0">
                <a:solidFill>
                  <a:srgbClr val="333333"/>
                </a:solidFill>
                <a:latin typeface="Carlito"/>
                <a:cs typeface="Carlito"/>
              </a:rPr>
              <a:t>we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wish </a:t>
            </a:r>
            <a:r>
              <a:rPr sz="2800" spc="-15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800" spc="-10" dirty="0">
                <a:solidFill>
                  <a:srgbClr val="333333"/>
                </a:solidFill>
                <a:latin typeface="Carlito"/>
                <a:cs typeface="Carlito"/>
              </a:rPr>
              <a:t>compute </a:t>
            </a:r>
            <a:r>
              <a:rPr sz="2800" spc="-5" dirty="0">
                <a:solidFill>
                  <a:srgbClr val="3366CC"/>
                </a:solidFill>
                <a:latin typeface="Carlito"/>
                <a:cs typeface="Carlito"/>
              </a:rPr>
              <a:t>K(</a:t>
            </a:r>
            <a:r>
              <a:rPr sz="2800" b="1" spc="-5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800" spc="-5" dirty="0">
                <a:solidFill>
                  <a:srgbClr val="3366CC"/>
                </a:solidFill>
                <a:latin typeface="Carlito"/>
                <a:cs typeface="Carlito"/>
              </a:rPr>
              <a:t>, </a:t>
            </a:r>
            <a:r>
              <a:rPr sz="2800" b="1" spc="-5" dirty="0">
                <a:solidFill>
                  <a:srgbClr val="3366CC"/>
                </a:solidFill>
                <a:latin typeface="Carlito"/>
                <a:cs typeface="Carlito"/>
              </a:rPr>
              <a:t>z</a:t>
            </a:r>
            <a:r>
              <a:rPr sz="2800" spc="-5" dirty="0">
                <a:solidFill>
                  <a:srgbClr val="3366CC"/>
                </a:solidFill>
                <a:latin typeface="Carlito"/>
                <a:cs typeface="Carlito"/>
              </a:rPr>
              <a:t>) </a:t>
            </a:r>
            <a:r>
              <a:rPr sz="2800" dirty="0">
                <a:solidFill>
                  <a:srgbClr val="3366CC"/>
                </a:solidFill>
                <a:latin typeface="Carlito"/>
                <a:cs typeface="Carlito"/>
              </a:rPr>
              <a:t>= </a:t>
            </a:r>
            <a:r>
              <a:rPr lang="el-GR" sz="2800" dirty="0" smtClean="0">
                <a:solidFill>
                  <a:srgbClr val="3366CC"/>
                </a:solidFill>
                <a:latin typeface="Carlito"/>
                <a:cs typeface="Carlito"/>
              </a:rPr>
              <a:t>φ</a:t>
            </a:r>
            <a:r>
              <a:rPr sz="2800" spc="-70" dirty="0" smtClean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800" b="1" spc="-70" dirty="0" smtClean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800" spc="-70" dirty="0" smtClean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r>
              <a:rPr sz="2775" spc="-104" baseline="25525" dirty="0" smtClean="0">
                <a:solidFill>
                  <a:srgbClr val="3366CC"/>
                </a:solidFill>
                <a:latin typeface="Carlito"/>
                <a:cs typeface="Carlito"/>
              </a:rPr>
              <a:t>T</a:t>
            </a:r>
            <a:r>
              <a:rPr lang="en-IN" sz="2800" spc="-70" dirty="0">
                <a:solidFill>
                  <a:srgbClr val="3366CC"/>
                </a:solidFill>
                <a:latin typeface="Arial"/>
                <a:cs typeface="Arial"/>
              </a:rPr>
              <a:t> </a:t>
            </a:r>
            <a:r>
              <a:rPr lang="el-GR" sz="2800" dirty="0" smtClean="0">
                <a:solidFill>
                  <a:srgbClr val="3366CC"/>
                </a:solidFill>
                <a:latin typeface="Carlito"/>
                <a:cs typeface="Carlito"/>
              </a:rPr>
              <a:t>φ</a:t>
            </a:r>
            <a:r>
              <a:rPr sz="2800" spc="-5" dirty="0" smtClean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800" b="1" spc="-5" dirty="0" smtClean="0">
                <a:solidFill>
                  <a:srgbClr val="3366CC"/>
                </a:solidFill>
                <a:latin typeface="Carlito"/>
                <a:cs typeface="Carlito"/>
              </a:rPr>
              <a:t>z</a:t>
            </a:r>
            <a:r>
              <a:rPr sz="2800" spc="-5" dirty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endParaRPr sz="2800" dirty="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15"/>
              </a:spcBef>
              <a:spcAft>
                <a:spcPts val="0"/>
              </a:spcAft>
            </a:pPr>
            <a:endParaRPr sz="275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63500" fontAlgn="auto">
              <a:spcBef>
                <a:spcPts val="0"/>
              </a:spcBef>
              <a:spcAft>
                <a:spcPts val="0"/>
              </a:spcAft>
            </a:pPr>
            <a:r>
              <a:rPr sz="2800" spc="-15" dirty="0">
                <a:solidFill>
                  <a:srgbClr val="333333"/>
                </a:solidFill>
                <a:latin typeface="Carlito"/>
                <a:cs typeface="Carlito"/>
              </a:rPr>
              <a:t>Here </a:t>
            </a:r>
            <a:r>
              <a:rPr lang="el-GR" sz="2800" smtClean="0">
                <a:solidFill>
                  <a:srgbClr val="3366CC"/>
                </a:solidFill>
                <a:latin typeface="Carlito"/>
                <a:cs typeface="Carlito"/>
              </a:rPr>
              <a:t>φ</a:t>
            </a:r>
            <a:r>
              <a:rPr sz="2800" spc="-204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maps </a:t>
            </a:r>
            <a:r>
              <a:rPr sz="2800" b="1" dirty="0">
                <a:solidFill>
                  <a:srgbClr val="333333"/>
                </a:solidFill>
                <a:latin typeface="Carlito"/>
                <a:cs typeface="Carlito"/>
              </a:rPr>
              <a:t>x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and </a:t>
            </a:r>
            <a:r>
              <a:rPr sz="2800" b="1" dirty="0">
                <a:solidFill>
                  <a:srgbClr val="333333"/>
                </a:solidFill>
                <a:latin typeface="Carlito"/>
                <a:cs typeface="Carlito"/>
              </a:rPr>
              <a:t>z </a:t>
            </a:r>
            <a:r>
              <a:rPr sz="2800" spc="-15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8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high dimensional</a:t>
            </a:r>
            <a:r>
              <a:rPr sz="2800" spc="-23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333333"/>
                </a:solidFill>
                <a:latin typeface="Carlito"/>
                <a:cs typeface="Carlito"/>
              </a:rPr>
              <a:t>space</a:t>
            </a:r>
            <a:endParaRPr sz="2800" dirty="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30"/>
              </a:spcBef>
              <a:spcAft>
                <a:spcPts val="0"/>
              </a:spcAft>
            </a:pPr>
            <a:endParaRPr sz="28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63500" marR="17780" fontAlgn="auto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tabLst>
                <a:tab pos="2652395" algn="l"/>
              </a:tabLst>
            </a:pPr>
            <a:r>
              <a:rPr sz="2800" b="1" i="1" spc="-5" dirty="0">
                <a:solidFill>
                  <a:srgbClr val="3366CC"/>
                </a:solidFill>
                <a:latin typeface="Carlito"/>
                <a:cs typeface="Carlito"/>
              </a:rPr>
              <a:t>The</a:t>
            </a:r>
            <a:r>
              <a:rPr sz="2800" b="1" i="1" spc="5" dirty="0">
                <a:solidFill>
                  <a:srgbClr val="3366CC"/>
                </a:solidFill>
                <a:latin typeface="Carlito"/>
                <a:cs typeface="Carlito"/>
              </a:rPr>
              <a:t> </a:t>
            </a:r>
            <a:r>
              <a:rPr sz="2800" b="1" i="1" spc="-10" dirty="0">
                <a:solidFill>
                  <a:srgbClr val="3366CC"/>
                </a:solidFill>
                <a:latin typeface="Carlito"/>
                <a:cs typeface="Carlito"/>
              </a:rPr>
              <a:t>Kernel</a:t>
            </a:r>
            <a:r>
              <a:rPr sz="2800" b="1" i="1" spc="5" dirty="0">
                <a:solidFill>
                  <a:srgbClr val="3366CC"/>
                </a:solidFill>
                <a:latin typeface="Carlito"/>
                <a:cs typeface="Carlito"/>
              </a:rPr>
              <a:t> </a:t>
            </a:r>
            <a:r>
              <a:rPr sz="2800" b="1" i="1" spc="-20" dirty="0">
                <a:solidFill>
                  <a:srgbClr val="3366CC"/>
                </a:solidFill>
                <a:latin typeface="Carlito"/>
                <a:cs typeface="Carlito"/>
              </a:rPr>
              <a:t>Trick</a:t>
            </a:r>
            <a:r>
              <a:rPr sz="2800" spc="-20" dirty="0">
                <a:solidFill>
                  <a:srgbClr val="333333"/>
                </a:solidFill>
                <a:latin typeface="Carlito"/>
                <a:cs typeface="Carlito"/>
              </a:rPr>
              <a:t>:	Save </a:t>
            </a:r>
            <a:r>
              <a:rPr sz="2800" spc="-10" dirty="0">
                <a:solidFill>
                  <a:srgbClr val="333333"/>
                </a:solidFill>
                <a:latin typeface="Carlito"/>
                <a:cs typeface="Carlito"/>
              </a:rPr>
              <a:t>time/space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by computing </a:t>
            </a:r>
            <a:r>
              <a:rPr sz="2800" dirty="0">
                <a:solidFill>
                  <a:srgbClr val="333333"/>
                </a:solidFill>
                <a:latin typeface="Carlito"/>
                <a:cs typeface="Carlito"/>
              </a:rPr>
              <a:t>the  </a:t>
            </a:r>
            <a:r>
              <a:rPr sz="2800" spc="-15" dirty="0">
                <a:solidFill>
                  <a:srgbClr val="333333"/>
                </a:solidFill>
                <a:latin typeface="Carlito"/>
                <a:cs typeface="Carlito"/>
              </a:rPr>
              <a:t>value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of K(</a:t>
            </a:r>
            <a:r>
              <a:rPr sz="28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800" b="1" spc="-5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) by </a:t>
            </a:r>
            <a:r>
              <a:rPr sz="2800" spc="-15" dirty="0">
                <a:solidFill>
                  <a:srgbClr val="333333"/>
                </a:solidFill>
                <a:latin typeface="Carlito"/>
                <a:cs typeface="Carlito"/>
              </a:rPr>
              <a:t>performing operations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in the </a:t>
            </a:r>
            <a:r>
              <a:rPr sz="2800" spc="-10" dirty="0">
                <a:solidFill>
                  <a:srgbClr val="333333"/>
                </a:solidFill>
                <a:latin typeface="Carlito"/>
                <a:cs typeface="Carlito"/>
              </a:rPr>
              <a:t>original  </a:t>
            </a:r>
            <a:r>
              <a:rPr sz="2800" dirty="0">
                <a:solidFill>
                  <a:srgbClr val="333333"/>
                </a:solidFill>
                <a:latin typeface="Carlito"/>
                <a:cs typeface="Carlito"/>
              </a:rPr>
              <a:t>space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(without </a:t>
            </a:r>
            <a:r>
              <a:rPr sz="28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800" spc="-25" dirty="0">
                <a:solidFill>
                  <a:srgbClr val="333333"/>
                </a:solidFill>
                <a:latin typeface="Carlito"/>
                <a:cs typeface="Carlito"/>
              </a:rPr>
              <a:t>feature</a:t>
            </a:r>
            <a:r>
              <a:rPr sz="280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800" spc="-15" dirty="0">
                <a:solidFill>
                  <a:srgbClr val="333333"/>
                </a:solidFill>
                <a:latin typeface="Carlito"/>
                <a:cs typeface="Carlito"/>
              </a:rPr>
              <a:t>transformation!)</a:t>
            </a:r>
            <a:endParaRPr sz="28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71958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Computing dot </a:t>
            </a:r>
            <a:r>
              <a:rPr spc="-15" dirty="0"/>
              <a:t>products</a:t>
            </a:r>
            <a:r>
              <a:rPr spc="-55" dirty="0"/>
              <a:t> </a:t>
            </a:r>
            <a:r>
              <a:rPr spc="-15" dirty="0"/>
              <a:t>efficiently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35940" y="1586674"/>
            <a:ext cx="8096250" cy="1862048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2170"/>
              </a:lnSpc>
              <a:spcBef>
                <a:spcPts val="360"/>
              </a:spcBef>
            </a:pPr>
            <a:r>
              <a:rPr spc="-10" dirty="0">
                <a:solidFill>
                  <a:srgbClr val="3366CC"/>
                </a:solidFill>
              </a:rPr>
              <a:t>Kernel </a:t>
            </a:r>
            <a:r>
              <a:rPr spc="-25" dirty="0">
                <a:solidFill>
                  <a:srgbClr val="3366CC"/>
                </a:solidFill>
              </a:rPr>
              <a:t>Trick: </a:t>
            </a:r>
            <a:r>
              <a:rPr spc="-55" dirty="0"/>
              <a:t>You </a:t>
            </a:r>
            <a:r>
              <a:rPr spc="-15" dirty="0"/>
              <a:t>want </a:t>
            </a:r>
            <a:r>
              <a:rPr spc="-10" dirty="0"/>
              <a:t>to work </a:t>
            </a:r>
            <a:r>
              <a:rPr dirty="0"/>
              <a:t>with </a:t>
            </a:r>
            <a:r>
              <a:rPr spc="-10" dirty="0"/>
              <a:t>degree </a:t>
            </a:r>
            <a:r>
              <a:rPr dirty="0"/>
              <a:t>2 </a:t>
            </a:r>
            <a:r>
              <a:rPr spc="-5" dirty="0"/>
              <a:t>polynomial </a:t>
            </a:r>
            <a:r>
              <a:rPr spc="-10" dirty="0"/>
              <a:t>features, </a:t>
            </a:r>
            <a:r>
              <a:rPr lang="el-GR" dirty="0">
                <a:solidFill>
                  <a:srgbClr val="3366CC"/>
                </a:solidFill>
              </a:rPr>
              <a:t>φ</a:t>
            </a:r>
            <a:r>
              <a:rPr spc="-30" dirty="0" smtClean="0"/>
              <a:t>(x</a:t>
            </a:r>
            <a:r>
              <a:rPr spc="-30" dirty="0"/>
              <a:t>). </a:t>
            </a:r>
            <a:r>
              <a:rPr spc="-5" dirty="0"/>
              <a:t>Then,  </a:t>
            </a:r>
            <a:r>
              <a:rPr spc="-10" dirty="0"/>
              <a:t>your </a:t>
            </a:r>
            <a:r>
              <a:rPr spc="-5" dirty="0"/>
              <a:t>dot </a:t>
            </a:r>
            <a:r>
              <a:rPr spc="-10" dirty="0"/>
              <a:t>product </a:t>
            </a:r>
            <a:r>
              <a:rPr spc="-5" dirty="0"/>
              <a:t>will be </a:t>
            </a:r>
            <a:r>
              <a:rPr spc="-15" dirty="0"/>
              <a:t>operate </a:t>
            </a:r>
            <a:r>
              <a:rPr spc="-5" dirty="0"/>
              <a:t>using </a:t>
            </a:r>
            <a:r>
              <a:rPr spc="-15" dirty="0"/>
              <a:t>vectors </a:t>
            </a:r>
            <a:r>
              <a:rPr dirty="0"/>
              <a:t>in a space </a:t>
            </a:r>
            <a:r>
              <a:rPr spc="-5" dirty="0"/>
              <a:t>of dimensionality  </a:t>
            </a:r>
            <a:r>
              <a:rPr spc="-5" dirty="0">
                <a:solidFill>
                  <a:srgbClr val="3366CC"/>
                </a:solidFill>
              </a:rPr>
              <a:t>n(n+1)/2</a:t>
            </a:r>
            <a:r>
              <a:rPr spc="-5" dirty="0"/>
              <a:t>.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 dirty="0"/>
          </a:p>
          <a:p>
            <a:pPr marL="12700">
              <a:lnSpc>
                <a:spcPct val="100000"/>
              </a:lnSpc>
            </a:pPr>
            <a:r>
              <a:rPr spc="-5" dirty="0"/>
              <a:t>The </a:t>
            </a:r>
            <a:r>
              <a:rPr spc="-15" dirty="0"/>
              <a:t>kernel </a:t>
            </a:r>
            <a:r>
              <a:rPr dirty="0"/>
              <a:t>trick </a:t>
            </a:r>
            <a:r>
              <a:rPr spc="-10" dirty="0"/>
              <a:t>allows </a:t>
            </a:r>
            <a:r>
              <a:rPr spc="-15" dirty="0"/>
              <a:t>you </a:t>
            </a:r>
            <a:r>
              <a:rPr spc="-10" dirty="0"/>
              <a:t>to </a:t>
            </a:r>
            <a:r>
              <a:rPr spc="-15" dirty="0"/>
              <a:t>save </a:t>
            </a:r>
            <a:r>
              <a:rPr spc="-5" dirty="0"/>
              <a:t>time/space and </a:t>
            </a:r>
            <a:r>
              <a:rPr spc="-10" dirty="0"/>
              <a:t>compute </a:t>
            </a:r>
            <a:r>
              <a:rPr spc="-5" dirty="0"/>
              <a:t>dot </a:t>
            </a:r>
            <a:r>
              <a:rPr spc="-10" dirty="0"/>
              <a:t>products</a:t>
            </a:r>
            <a:r>
              <a:rPr spc="120" dirty="0"/>
              <a:t> </a:t>
            </a:r>
            <a:r>
              <a:rPr dirty="0"/>
              <a:t>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07540" y="3124200"/>
            <a:ext cx="31216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an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n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dimensional</a:t>
            </a:r>
            <a:r>
              <a:rPr sz="2000" spc="-6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space.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8640" y="3849160"/>
            <a:ext cx="7763509" cy="1992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auto">
              <a:lnSpc>
                <a:spcPts val="2765"/>
              </a:lnSpc>
              <a:spcBef>
                <a:spcPts val="0"/>
              </a:spcBef>
              <a:spcAft>
                <a:spcPts val="0"/>
              </a:spcAft>
              <a:tabLst>
                <a:tab pos="342265" algn="l"/>
              </a:tabLst>
            </a:pPr>
            <a:r>
              <a:rPr sz="2400" dirty="0">
                <a:solidFill>
                  <a:srgbClr val="3366CC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3366CC"/>
                </a:solidFill>
                <a:latin typeface="Carlito"/>
                <a:cs typeface="Carlito"/>
              </a:rPr>
              <a:t>Can </a:t>
            </a:r>
            <a:r>
              <a:rPr sz="2400" spc="-15" dirty="0">
                <a:solidFill>
                  <a:srgbClr val="3366CC"/>
                </a:solidFill>
                <a:latin typeface="Carlito"/>
                <a:cs typeface="Carlito"/>
              </a:rPr>
              <a:t>we </a:t>
            </a:r>
            <a:r>
              <a:rPr sz="2400" spc="-5" dirty="0">
                <a:solidFill>
                  <a:srgbClr val="3366CC"/>
                </a:solidFill>
                <a:latin typeface="Carlito"/>
                <a:cs typeface="Carlito"/>
              </a:rPr>
              <a:t>use </a:t>
            </a:r>
            <a:r>
              <a:rPr sz="2400" spc="-15" dirty="0">
                <a:solidFill>
                  <a:srgbClr val="3366CC"/>
                </a:solidFill>
                <a:latin typeface="Carlito"/>
                <a:cs typeface="Carlito"/>
              </a:rPr>
              <a:t>any </a:t>
            </a:r>
            <a:r>
              <a:rPr sz="2400" spc="-5" dirty="0">
                <a:solidFill>
                  <a:srgbClr val="3366CC"/>
                </a:solidFill>
                <a:latin typeface="Carlito"/>
                <a:cs typeface="Carlito"/>
              </a:rPr>
              <a:t>function</a:t>
            </a:r>
            <a:r>
              <a:rPr sz="2400" spc="20" dirty="0">
                <a:solidFill>
                  <a:srgbClr val="3366CC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3366CC"/>
                </a:solidFill>
                <a:latin typeface="Carlito"/>
                <a:cs typeface="Carlito"/>
              </a:rPr>
              <a:t>K(.,.)?</a:t>
            </a:r>
            <a:endParaRPr sz="2400">
              <a:solidFill>
                <a:prstClr val="black"/>
              </a:solidFill>
              <a:latin typeface="Carlito"/>
              <a:cs typeface="Carlito"/>
            </a:endParaRPr>
          </a:p>
          <a:p>
            <a:pPr marL="742950" indent="-285750" fontAlgn="auto">
              <a:lnSpc>
                <a:spcPts val="1930"/>
              </a:lnSpc>
              <a:spcBef>
                <a:spcPts val="509"/>
              </a:spcBef>
              <a:spcAft>
                <a:spcPts val="0"/>
              </a:spcAft>
              <a:tabLst>
                <a:tab pos="742315" algn="l"/>
              </a:tabLst>
            </a:pPr>
            <a:r>
              <a:rPr sz="1800" dirty="0">
                <a:solidFill>
                  <a:srgbClr val="CC3333"/>
                </a:solidFill>
                <a:latin typeface="Arial"/>
                <a:cs typeface="Arial"/>
              </a:rPr>
              <a:t>–	</a:t>
            </a:r>
            <a:r>
              <a:rPr sz="1800" dirty="0">
                <a:solidFill>
                  <a:srgbClr val="CC3333"/>
                </a:solidFill>
                <a:latin typeface="Carlito"/>
                <a:cs typeface="Carlito"/>
              </a:rPr>
              <a:t>No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! A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function K(x,z)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is a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valid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kernel </a:t>
            </a:r>
            <a:r>
              <a:rPr sz="1800" spc="-5" dirty="0">
                <a:solidFill>
                  <a:srgbClr val="3366CC"/>
                </a:solidFill>
                <a:latin typeface="Carlito"/>
                <a:cs typeface="Carlito"/>
              </a:rPr>
              <a:t>if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it corresponds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an inner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product in  some (perhaps infinite dimensional)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feature</a:t>
            </a:r>
            <a:r>
              <a:rPr sz="1800" spc="5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space.</a:t>
            </a:r>
            <a:endParaRPr sz="180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15"/>
              </a:spcBef>
              <a:spcAft>
                <a:spcPts val="0"/>
              </a:spcAft>
            </a:pPr>
            <a:endParaRPr sz="2950">
              <a:solidFill>
                <a:prstClr val="black"/>
              </a:solidFill>
              <a:latin typeface="Carlito"/>
              <a:cs typeface="Carlito"/>
            </a:endParaRPr>
          </a:p>
          <a:p>
            <a:pPr marL="342900" marR="237490" indent="-342900" fontAlgn="auto">
              <a:spcBef>
                <a:spcPts val="0"/>
              </a:spcBef>
              <a:spcAft>
                <a:spcPts val="0"/>
              </a:spcAft>
              <a:tabLst>
                <a:tab pos="342265" algn="l"/>
              </a:tabLst>
            </a:pPr>
            <a:r>
              <a:rPr sz="2000" dirty="0">
                <a:solidFill>
                  <a:srgbClr val="3366CC"/>
                </a:solidFill>
                <a:latin typeface="Arial"/>
                <a:cs typeface="Arial"/>
              </a:rPr>
              <a:t>•	</a:t>
            </a:r>
            <a:r>
              <a:rPr sz="2000" spc="-10" dirty="0">
                <a:solidFill>
                  <a:srgbClr val="3366CC"/>
                </a:solidFill>
                <a:latin typeface="Carlito"/>
                <a:cs typeface="Carlito"/>
              </a:rPr>
              <a:t>General </a:t>
            </a: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condition: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construct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Gram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matrix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{K(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1950" baseline="-19230" dirty="0">
                <a:solidFill>
                  <a:srgbClr val="333333"/>
                </a:solidFill>
                <a:latin typeface="Carlito"/>
                <a:cs typeface="Carlito"/>
              </a:rPr>
              <a:t>i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,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sz="1950" baseline="-19230" dirty="0">
                <a:solidFill>
                  <a:srgbClr val="333333"/>
                </a:solidFill>
                <a:latin typeface="Carlito"/>
                <a:cs typeface="Carlito"/>
              </a:rPr>
              <a:t>j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)};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check that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it’s  </a:t>
            </a: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positive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semi </a:t>
            </a: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definite</a:t>
            </a:r>
            <a:endParaRPr sz="20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0784" y="3421628"/>
            <a:ext cx="3540976" cy="299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1800" i="1" dirty="0">
                <a:solidFill>
                  <a:srgbClr val="3366CC"/>
                </a:solidFill>
                <a:latin typeface="Carlito"/>
                <a:cs typeface="Carlito"/>
              </a:rPr>
              <a:t>(Not </a:t>
            </a:r>
            <a:r>
              <a:rPr sz="1800" i="1" spc="-10" dirty="0">
                <a:solidFill>
                  <a:srgbClr val="3366CC"/>
                </a:solidFill>
                <a:latin typeface="Carlito"/>
                <a:cs typeface="Carlito"/>
              </a:rPr>
              <a:t>just for </a:t>
            </a:r>
            <a:r>
              <a:rPr sz="1800" i="1" spc="-5" dirty="0">
                <a:solidFill>
                  <a:srgbClr val="3366CC"/>
                </a:solidFill>
                <a:latin typeface="Carlito"/>
                <a:cs typeface="Carlito"/>
              </a:rPr>
              <a:t>degree </a:t>
            </a:r>
            <a:r>
              <a:rPr sz="1800" i="1" dirty="0">
                <a:solidFill>
                  <a:srgbClr val="3366CC"/>
                </a:solidFill>
                <a:latin typeface="Carlito"/>
                <a:cs typeface="Carlito"/>
              </a:rPr>
              <a:t>2</a:t>
            </a:r>
            <a:r>
              <a:rPr sz="1800" i="1" spc="-5" dirty="0">
                <a:solidFill>
                  <a:srgbClr val="3366CC"/>
                </a:solidFill>
                <a:latin typeface="Carlito"/>
                <a:cs typeface="Carlito"/>
              </a:rPr>
              <a:t> polynomials)</a:t>
            </a:r>
            <a:endParaRPr sz="18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200" y="3765180"/>
            <a:ext cx="8229600" cy="2487930"/>
          </a:xfrm>
          <a:custGeom>
            <a:avLst/>
            <a:gdLst/>
            <a:ahLst/>
            <a:cxnLst/>
            <a:rect l="l" t="t" r="r" b="b"/>
            <a:pathLst>
              <a:path w="8229600" h="2487929">
                <a:moveTo>
                  <a:pt x="8229600" y="0"/>
                </a:moveTo>
                <a:lnTo>
                  <a:pt x="0" y="0"/>
                </a:lnTo>
                <a:lnTo>
                  <a:pt x="0" y="2487701"/>
                </a:lnTo>
                <a:lnTo>
                  <a:pt x="8229600" y="2487701"/>
                </a:lnTo>
                <a:lnTo>
                  <a:pt x="82296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89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Classifier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280" y="1600200"/>
            <a:ext cx="7269440" cy="45259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8200" y="54864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Decision Boundary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572000" y="5334001"/>
            <a:ext cx="381000" cy="152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43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59855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Which functions </a:t>
            </a:r>
            <a:r>
              <a:rPr spc="-20" dirty="0"/>
              <a:t>are</a:t>
            </a:r>
            <a:r>
              <a:rPr spc="-70" dirty="0"/>
              <a:t> </a:t>
            </a:r>
            <a:r>
              <a:rPr spc="-25" dirty="0"/>
              <a:t>kernels?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35940" y="1586674"/>
            <a:ext cx="7867650" cy="1862048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2170"/>
              </a:lnSpc>
              <a:spcBef>
                <a:spcPts val="360"/>
              </a:spcBef>
            </a:pPr>
            <a:r>
              <a:rPr spc="-10" dirty="0">
                <a:solidFill>
                  <a:srgbClr val="3366CC"/>
                </a:solidFill>
              </a:rPr>
              <a:t>Kernel </a:t>
            </a:r>
            <a:r>
              <a:rPr spc="-25" dirty="0">
                <a:solidFill>
                  <a:srgbClr val="3366CC"/>
                </a:solidFill>
              </a:rPr>
              <a:t>Trick: </a:t>
            </a:r>
            <a:r>
              <a:rPr spc="-55" dirty="0"/>
              <a:t>You </a:t>
            </a:r>
            <a:r>
              <a:rPr spc="-15" dirty="0"/>
              <a:t>want </a:t>
            </a:r>
            <a:r>
              <a:rPr spc="-10" dirty="0"/>
              <a:t>to work </a:t>
            </a:r>
            <a:r>
              <a:rPr dirty="0"/>
              <a:t>with </a:t>
            </a:r>
            <a:r>
              <a:rPr spc="-10" dirty="0"/>
              <a:t>degree </a:t>
            </a:r>
            <a:r>
              <a:rPr dirty="0"/>
              <a:t>2 </a:t>
            </a:r>
            <a:r>
              <a:rPr spc="-5" dirty="0"/>
              <a:t>polynomial </a:t>
            </a:r>
            <a:r>
              <a:rPr spc="-10" dirty="0"/>
              <a:t>features, </a:t>
            </a:r>
            <a:r>
              <a:rPr lang="el-GR" dirty="0">
                <a:solidFill>
                  <a:srgbClr val="3366CC"/>
                </a:solidFill>
              </a:rPr>
              <a:t>φ</a:t>
            </a:r>
            <a:r>
              <a:rPr spc="-30" dirty="0" smtClean="0"/>
              <a:t>(x</a:t>
            </a:r>
            <a:r>
              <a:rPr spc="-30" dirty="0"/>
              <a:t>). </a:t>
            </a:r>
            <a:r>
              <a:rPr spc="-5" dirty="0"/>
              <a:t>Then,  </a:t>
            </a:r>
            <a:r>
              <a:rPr spc="-10" dirty="0"/>
              <a:t>your </a:t>
            </a:r>
            <a:r>
              <a:rPr spc="-5" dirty="0"/>
              <a:t>dot </a:t>
            </a:r>
            <a:r>
              <a:rPr spc="-10" dirty="0"/>
              <a:t>product </a:t>
            </a:r>
            <a:r>
              <a:rPr spc="-5" dirty="0"/>
              <a:t>will be </a:t>
            </a:r>
            <a:r>
              <a:rPr spc="-15" dirty="0"/>
              <a:t>operate </a:t>
            </a:r>
            <a:r>
              <a:rPr spc="-5" dirty="0"/>
              <a:t>using </a:t>
            </a:r>
            <a:r>
              <a:rPr spc="-15" dirty="0"/>
              <a:t>vectors </a:t>
            </a:r>
            <a:r>
              <a:rPr dirty="0"/>
              <a:t>in a space </a:t>
            </a:r>
            <a:r>
              <a:rPr spc="-5" dirty="0"/>
              <a:t>of dimensionality  </a:t>
            </a:r>
            <a:r>
              <a:rPr spc="-5" dirty="0">
                <a:solidFill>
                  <a:srgbClr val="3366CC"/>
                </a:solidFill>
              </a:rPr>
              <a:t>n(n+1)/2</a:t>
            </a:r>
            <a:r>
              <a:rPr spc="-5" dirty="0"/>
              <a:t>.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 dirty="0"/>
          </a:p>
          <a:p>
            <a:pPr marL="12700">
              <a:lnSpc>
                <a:spcPct val="100000"/>
              </a:lnSpc>
            </a:pPr>
            <a:r>
              <a:rPr spc="-5" dirty="0"/>
              <a:t>The </a:t>
            </a:r>
            <a:r>
              <a:rPr spc="-15" dirty="0"/>
              <a:t>kernel </a:t>
            </a:r>
            <a:r>
              <a:rPr dirty="0"/>
              <a:t>trick </a:t>
            </a:r>
            <a:r>
              <a:rPr spc="-10" dirty="0"/>
              <a:t>allows </a:t>
            </a:r>
            <a:r>
              <a:rPr spc="-15" dirty="0"/>
              <a:t>you </a:t>
            </a:r>
            <a:r>
              <a:rPr spc="-10" dirty="0"/>
              <a:t>to </a:t>
            </a:r>
            <a:r>
              <a:rPr spc="-15" dirty="0"/>
              <a:t>save </a:t>
            </a:r>
            <a:r>
              <a:rPr spc="-5" dirty="0"/>
              <a:t>time/space and </a:t>
            </a:r>
            <a:r>
              <a:rPr spc="-10" dirty="0"/>
              <a:t>compute </a:t>
            </a:r>
            <a:r>
              <a:rPr spc="-5" dirty="0"/>
              <a:t>dot </a:t>
            </a:r>
            <a:r>
              <a:rPr spc="-10" dirty="0"/>
              <a:t>products</a:t>
            </a:r>
            <a:r>
              <a:rPr spc="120" dirty="0"/>
              <a:t> </a:t>
            </a:r>
            <a:r>
              <a:rPr dirty="0"/>
              <a:t>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28800" y="3124200"/>
            <a:ext cx="28168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an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n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dimensional</a:t>
            </a:r>
            <a:r>
              <a:rPr sz="2000" spc="-6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space.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3821874"/>
            <a:ext cx="41643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66CC"/>
                </a:solidFill>
                <a:latin typeface="Carlito"/>
                <a:cs typeface="Carlito"/>
              </a:rPr>
              <a:t>Can </a:t>
            </a:r>
            <a:r>
              <a:rPr sz="2400" spc="-15" dirty="0">
                <a:solidFill>
                  <a:srgbClr val="3366CC"/>
                </a:solidFill>
                <a:latin typeface="Carlito"/>
                <a:cs typeface="Carlito"/>
              </a:rPr>
              <a:t>we </a:t>
            </a:r>
            <a:r>
              <a:rPr sz="2400" spc="-5" dirty="0">
                <a:solidFill>
                  <a:srgbClr val="3366CC"/>
                </a:solidFill>
                <a:latin typeface="Carlito"/>
                <a:cs typeface="Carlito"/>
              </a:rPr>
              <a:t>use </a:t>
            </a:r>
            <a:r>
              <a:rPr sz="2400" spc="-15" dirty="0">
                <a:solidFill>
                  <a:srgbClr val="3366CC"/>
                </a:solidFill>
                <a:latin typeface="Carlito"/>
                <a:cs typeface="Carlito"/>
              </a:rPr>
              <a:t>any </a:t>
            </a:r>
            <a:r>
              <a:rPr sz="2400" spc="-5" dirty="0">
                <a:solidFill>
                  <a:srgbClr val="3366CC"/>
                </a:solidFill>
                <a:latin typeface="Carlito"/>
                <a:cs typeface="Carlito"/>
              </a:rPr>
              <a:t>function</a:t>
            </a:r>
            <a:r>
              <a:rPr sz="2400" spc="-15" dirty="0">
                <a:solidFill>
                  <a:srgbClr val="3366CC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3366CC"/>
                </a:solidFill>
                <a:latin typeface="Carlito"/>
                <a:cs typeface="Carlito"/>
              </a:rPr>
              <a:t>K(.,.)?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8640" y="4243430"/>
            <a:ext cx="7763509" cy="15982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742950" indent="-285750" fontAlgn="auto">
              <a:lnSpc>
                <a:spcPts val="1930"/>
              </a:lnSpc>
              <a:spcBef>
                <a:spcPts val="170"/>
              </a:spcBef>
              <a:spcAft>
                <a:spcPts val="0"/>
              </a:spcAft>
              <a:tabLst>
                <a:tab pos="742315" algn="l"/>
              </a:tabLst>
            </a:pPr>
            <a:r>
              <a:rPr sz="1800" dirty="0">
                <a:solidFill>
                  <a:srgbClr val="CC3333"/>
                </a:solidFill>
                <a:latin typeface="Arial"/>
                <a:cs typeface="Arial"/>
              </a:rPr>
              <a:t>–	</a:t>
            </a:r>
            <a:r>
              <a:rPr sz="1800" dirty="0">
                <a:solidFill>
                  <a:srgbClr val="CC3333"/>
                </a:solidFill>
                <a:latin typeface="Carlito"/>
                <a:cs typeface="Carlito"/>
              </a:rPr>
              <a:t>No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! A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function K(x,z)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is a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valid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kernel </a:t>
            </a:r>
            <a:r>
              <a:rPr sz="1800" spc="-5" dirty="0">
                <a:solidFill>
                  <a:srgbClr val="3366CC"/>
                </a:solidFill>
                <a:latin typeface="Carlito"/>
                <a:cs typeface="Carlito"/>
              </a:rPr>
              <a:t>if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it corresponds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an inner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product in  some (perhaps infinite dimensional)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feature</a:t>
            </a:r>
            <a:r>
              <a:rPr sz="1800" spc="5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space.</a:t>
            </a:r>
            <a:endParaRPr sz="180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15"/>
              </a:spcBef>
              <a:spcAft>
                <a:spcPts val="0"/>
              </a:spcAft>
            </a:pPr>
            <a:endParaRPr sz="2950">
              <a:solidFill>
                <a:prstClr val="black"/>
              </a:solidFill>
              <a:latin typeface="Carlito"/>
              <a:cs typeface="Carlito"/>
            </a:endParaRPr>
          </a:p>
          <a:p>
            <a:pPr marL="342900" marR="237490" indent="-342900" fontAlgn="auto">
              <a:spcBef>
                <a:spcPts val="0"/>
              </a:spcBef>
              <a:spcAft>
                <a:spcPts val="0"/>
              </a:spcAft>
              <a:tabLst>
                <a:tab pos="342265" algn="l"/>
              </a:tabLst>
            </a:pPr>
            <a:r>
              <a:rPr sz="2000" dirty="0">
                <a:solidFill>
                  <a:srgbClr val="3366CC"/>
                </a:solidFill>
                <a:latin typeface="Arial"/>
                <a:cs typeface="Arial"/>
              </a:rPr>
              <a:t>•	</a:t>
            </a:r>
            <a:r>
              <a:rPr sz="2000" spc="-10" dirty="0">
                <a:solidFill>
                  <a:srgbClr val="3366CC"/>
                </a:solidFill>
                <a:latin typeface="Carlito"/>
                <a:cs typeface="Carlito"/>
              </a:rPr>
              <a:t>General </a:t>
            </a: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condition: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construct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Gram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matrix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{K(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1950" baseline="-19230" dirty="0">
                <a:solidFill>
                  <a:srgbClr val="333333"/>
                </a:solidFill>
                <a:latin typeface="Carlito"/>
                <a:cs typeface="Carlito"/>
              </a:rPr>
              <a:t>i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,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sz="1950" baseline="-19230" dirty="0">
                <a:solidFill>
                  <a:srgbClr val="333333"/>
                </a:solidFill>
                <a:latin typeface="Carlito"/>
                <a:cs typeface="Carlito"/>
              </a:rPr>
              <a:t>j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)};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check that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it’s  </a:t>
            </a: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positive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semi </a:t>
            </a: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definite</a:t>
            </a:r>
            <a:endParaRPr sz="20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0784" y="3520177"/>
            <a:ext cx="350541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1800" i="1" dirty="0">
                <a:solidFill>
                  <a:srgbClr val="3366CC"/>
                </a:solidFill>
                <a:latin typeface="Carlito"/>
                <a:cs typeface="Carlito"/>
              </a:rPr>
              <a:t>(Not </a:t>
            </a:r>
            <a:r>
              <a:rPr sz="1800" i="1" spc="-10" dirty="0">
                <a:solidFill>
                  <a:srgbClr val="3366CC"/>
                </a:solidFill>
                <a:latin typeface="Carlito"/>
                <a:cs typeface="Carlito"/>
              </a:rPr>
              <a:t>just for </a:t>
            </a:r>
            <a:r>
              <a:rPr sz="1800" i="1" spc="-5" dirty="0">
                <a:solidFill>
                  <a:srgbClr val="3366CC"/>
                </a:solidFill>
                <a:latin typeface="Carlito"/>
                <a:cs typeface="Carlito"/>
              </a:rPr>
              <a:t>degree </a:t>
            </a:r>
            <a:r>
              <a:rPr sz="1800" i="1" dirty="0">
                <a:solidFill>
                  <a:srgbClr val="3366CC"/>
                </a:solidFill>
                <a:latin typeface="Carlito"/>
                <a:cs typeface="Carlito"/>
              </a:rPr>
              <a:t>2</a:t>
            </a:r>
            <a:r>
              <a:rPr sz="1800" i="1" spc="-5" dirty="0">
                <a:solidFill>
                  <a:srgbClr val="3366CC"/>
                </a:solidFill>
                <a:latin typeface="Carlito"/>
                <a:cs typeface="Carlito"/>
              </a:rPr>
              <a:t> polynomials)</a:t>
            </a:r>
            <a:endParaRPr sz="18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200" y="4249265"/>
            <a:ext cx="8229600" cy="2004060"/>
          </a:xfrm>
          <a:custGeom>
            <a:avLst/>
            <a:gdLst/>
            <a:ahLst/>
            <a:cxnLst/>
            <a:rect l="l" t="t" r="r" b="b"/>
            <a:pathLst>
              <a:path w="8229600" h="2004060">
                <a:moveTo>
                  <a:pt x="8229600" y="0"/>
                </a:moveTo>
                <a:lnTo>
                  <a:pt x="0" y="0"/>
                </a:lnTo>
                <a:lnTo>
                  <a:pt x="0" y="2003615"/>
                </a:lnTo>
                <a:lnTo>
                  <a:pt x="8229600" y="2003615"/>
                </a:lnTo>
                <a:lnTo>
                  <a:pt x="82296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90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59855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Which functions </a:t>
            </a:r>
            <a:r>
              <a:rPr spc="-20" dirty="0"/>
              <a:t>are</a:t>
            </a:r>
            <a:r>
              <a:rPr spc="-70" dirty="0"/>
              <a:t> </a:t>
            </a:r>
            <a:r>
              <a:rPr spc="-25" dirty="0"/>
              <a:t>kernels?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35940" y="1586674"/>
            <a:ext cx="8379460" cy="1862048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2170"/>
              </a:lnSpc>
              <a:spcBef>
                <a:spcPts val="360"/>
              </a:spcBef>
            </a:pPr>
            <a:r>
              <a:rPr spc="-10" dirty="0">
                <a:solidFill>
                  <a:srgbClr val="3366CC"/>
                </a:solidFill>
              </a:rPr>
              <a:t>Kernel </a:t>
            </a:r>
            <a:r>
              <a:rPr spc="-25" dirty="0">
                <a:solidFill>
                  <a:srgbClr val="3366CC"/>
                </a:solidFill>
              </a:rPr>
              <a:t>Trick: </a:t>
            </a:r>
            <a:r>
              <a:rPr spc="-55" dirty="0"/>
              <a:t>You </a:t>
            </a:r>
            <a:r>
              <a:rPr spc="-15" dirty="0"/>
              <a:t>want </a:t>
            </a:r>
            <a:r>
              <a:rPr spc="-10" dirty="0"/>
              <a:t>to work </a:t>
            </a:r>
            <a:r>
              <a:rPr dirty="0"/>
              <a:t>with </a:t>
            </a:r>
            <a:r>
              <a:rPr spc="-10" dirty="0"/>
              <a:t>degree </a:t>
            </a:r>
            <a:r>
              <a:rPr dirty="0"/>
              <a:t>2 </a:t>
            </a:r>
            <a:r>
              <a:rPr spc="-5" dirty="0"/>
              <a:t>polynomial </a:t>
            </a:r>
            <a:r>
              <a:rPr spc="-10" dirty="0"/>
              <a:t>features, </a:t>
            </a:r>
            <a:r>
              <a:rPr lang="el-GR" dirty="0">
                <a:solidFill>
                  <a:srgbClr val="3366CC"/>
                </a:solidFill>
              </a:rPr>
              <a:t>φ</a:t>
            </a:r>
            <a:r>
              <a:rPr spc="-30" dirty="0" smtClean="0"/>
              <a:t>(x</a:t>
            </a:r>
            <a:r>
              <a:rPr spc="-30" dirty="0"/>
              <a:t>). </a:t>
            </a:r>
            <a:r>
              <a:rPr spc="-5" dirty="0"/>
              <a:t>Then,  </a:t>
            </a:r>
            <a:r>
              <a:rPr spc="-10" dirty="0"/>
              <a:t>your </a:t>
            </a:r>
            <a:r>
              <a:rPr spc="-5" dirty="0"/>
              <a:t>dot </a:t>
            </a:r>
            <a:r>
              <a:rPr spc="-10" dirty="0"/>
              <a:t>product </a:t>
            </a:r>
            <a:r>
              <a:rPr spc="-5" dirty="0"/>
              <a:t>will be </a:t>
            </a:r>
            <a:r>
              <a:rPr spc="-15" dirty="0"/>
              <a:t>operate </a:t>
            </a:r>
            <a:r>
              <a:rPr spc="-5" dirty="0"/>
              <a:t>using </a:t>
            </a:r>
            <a:r>
              <a:rPr spc="-15" dirty="0"/>
              <a:t>vectors </a:t>
            </a:r>
            <a:r>
              <a:rPr dirty="0"/>
              <a:t>in a space </a:t>
            </a:r>
            <a:r>
              <a:rPr spc="-5" dirty="0"/>
              <a:t>of dimensionality  </a:t>
            </a:r>
            <a:r>
              <a:rPr spc="-5" dirty="0">
                <a:solidFill>
                  <a:srgbClr val="3366CC"/>
                </a:solidFill>
              </a:rPr>
              <a:t>n(n+1)/2</a:t>
            </a:r>
            <a:r>
              <a:rPr spc="-5" dirty="0"/>
              <a:t>.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 dirty="0"/>
          </a:p>
          <a:p>
            <a:pPr marL="12700">
              <a:lnSpc>
                <a:spcPct val="100000"/>
              </a:lnSpc>
            </a:pPr>
            <a:r>
              <a:rPr spc="-5" dirty="0"/>
              <a:t>The </a:t>
            </a:r>
            <a:r>
              <a:rPr spc="-15" dirty="0"/>
              <a:t>kernel </a:t>
            </a:r>
            <a:r>
              <a:rPr dirty="0"/>
              <a:t>trick </a:t>
            </a:r>
            <a:r>
              <a:rPr spc="-10" dirty="0"/>
              <a:t>allows </a:t>
            </a:r>
            <a:r>
              <a:rPr spc="-15" dirty="0"/>
              <a:t>you </a:t>
            </a:r>
            <a:r>
              <a:rPr spc="-10" dirty="0"/>
              <a:t>to </a:t>
            </a:r>
            <a:r>
              <a:rPr spc="-15" dirty="0"/>
              <a:t>save </a:t>
            </a:r>
            <a:r>
              <a:rPr spc="-5" dirty="0"/>
              <a:t>time/space and </a:t>
            </a:r>
            <a:r>
              <a:rPr spc="-10" dirty="0"/>
              <a:t>compute </a:t>
            </a:r>
            <a:r>
              <a:rPr spc="-5" dirty="0"/>
              <a:t>dot </a:t>
            </a:r>
            <a:r>
              <a:rPr spc="-10" dirty="0"/>
              <a:t>products</a:t>
            </a:r>
            <a:r>
              <a:rPr spc="120" dirty="0"/>
              <a:t> </a:t>
            </a:r>
            <a:r>
              <a:rPr dirty="0"/>
              <a:t>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0740" y="3098800"/>
            <a:ext cx="28930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an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n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dimensional</a:t>
            </a:r>
            <a:r>
              <a:rPr sz="2000" spc="-6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space.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3778999"/>
            <a:ext cx="7788909" cy="9861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2900" fontAlgn="auto">
              <a:spcBef>
                <a:spcPts val="434"/>
              </a:spcBef>
              <a:spcAft>
                <a:spcPts val="0"/>
              </a:spcAft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66CC"/>
                </a:solidFill>
                <a:latin typeface="Carlito"/>
                <a:cs typeface="Carlito"/>
              </a:rPr>
              <a:t>Can </a:t>
            </a:r>
            <a:r>
              <a:rPr sz="2400" spc="-15" dirty="0">
                <a:solidFill>
                  <a:srgbClr val="3366CC"/>
                </a:solidFill>
                <a:latin typeface="Carlito"/>
                <a:cs typeface="Carlito"/>
              </a:rPr>
              <a:t>we </a:t>
            </a:r>
            <a:r>
              <a:rPr sz="2400" spc="-5" dirty="0">
                <a:solidFill>
                  <a:srgbClr val="3366CC"/>
                </a:solidFill>
                <a:latin typeface="Carlito"/>
                <a:cs typeface="Carlito"/>
              </a:rPr>
              <a:t>use </a:t>
            </a:r>
            <a:r>
              <a:rPr sz="2400" spc="-15" dirty="0">
                <a:solidFill>
                  <a:srgbClr val="3366CC"/>
                </a:solidFill>
                <a:latin typeface="Carlito"/>
                <a:cs typeface="Carlito"/>
              </a:rPr>
              <a:t>any </a:t>
            </a:r>
            <a:r>
              <a:rPr sz="2400" spc="-5" dirty="0">
                <a:solidFill>
                  <a:srgbClr val="3366CC"/>
                </a:solidFill>
                <a:latin typeface="Carlito"/>
                <a:cs typeface="Carlito"/>
              </a:rPr>
              <a:t>function</a:t>
            </a:r>
            <a:r>
              <a:rPr sz="2400" spc="20" dirty="0">
                <a:solidFill>
                  <a:srgbClr val="3366CC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3366CC"/>
                </a:solidFill>
                <a:latin typeface="Carlito"/>
                <a:cs typeface="Carlito"/>
              </a:rPr>
              <a:t>K(.,.)?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755650" marR="5080" indent="-285750" fontAlgn="auto">
              <a:lnSpc>
                <a:spcPts val="1930"/>
              </a:lnSpc>
              <a:spcBef>
                <a:spcPts val="509"/>
              </a:spcBef>
              <a:spcAft>
                <a:spcPts val="0"/>
              </a:spcAft>
              <a:tabLst>
                <a:tab pos="755015" algn="l"/>
              </a:tabLst>
            </a:pPr>
            <a:r>
              <a:rPr sz="1800" dirty="0">
                <a:solidFill>
                  <a:srgbClr val="CC3333"/>
                </a:solidFill>
                <a:latin typeface="Arial"/>
                <a:cs typeface="Arial"/>
              </a:rPr>
              <a:t>–	</a:t>
            </a:r>
            <a:r>
              <a:rPr sz="1800" dirty="0">
                <a:solidFill>
                  <a:srgbClr val="CC3333"/>
                </a:solidFill>
                <a:latin typeface="Carlito"/>
                <a:cs typeface="Carlito"/>
              </a:rPr>
              <a:t>No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! A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function K(x,z)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is a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valid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kernel </a:t>
            </a:r>
            <a:r>
              <a:rPr sz="1800" spc="-5" dirty="0">
                <a:solidFill>
                  <a:srgbClr val="3366CC"/>
                </a:solidFill>
                <a:latin typeface="Carlito"/>
                <a:cs typeface="Carlito"/>
              </a:rPr>
              <a:t>if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it corresponds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an inner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product in  some (perhaps infinite dimensional)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feature</a:t>
            </a:r>
            <a:r>
              <a:rPr sz="1800" spc="5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space.</a:t>
            </a:r>
            <a:endParaRPr sz="18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8640" y="5226749"/>
            <a:ext cx="751776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auto">
              <a:lnSpc>
                <a:spcPts val="2305"/>
              </a:lnSpc>
              <a:spcBef>
                <a:spcPts val="0"/>
              </a:spcBef>
              <a:spcAft>
                <a:spcPts val="0"/>
              </a:spcAft>
              <a:tabLst>
                <a:tab pos="342265" algn="l"/>
              </a:tabLst>
            </a:pPr>
            <a:r>
              <a:rPr sz="2000" dirty="0">
                <a:solidFill>
                  <a:srgbClr val="3366CC"/>
                </a:solidFill>
                <a:latin typeface="Arial"/>
                <a:cs typeface="Arial"/>
              </a:rPr>
              <a:t>•	</a:t>
            </a:r>
            <a:r>
              <a:rPr sz="2000" spc="-10" dirty="0">
                <a:solidFill>
                  <a:srgbClr val="3366CC"/>
                </a:solidFill>
                <a:latin typeface="Carlito"/>
                <a:cs typeface="Carlito"/>
              </a:rPr>
              <a:t>General </a:t>
            </a: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condition: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construct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Gram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matrix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{K(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1950" baseline="-19230" dirty="0">
                <a:solidFill>
                  <a:srgbClr val="333333"/>
                </a:solidFill>
                <a:latin typeface="Carlito"/>
                <a:cs typeface="Carlito"/>
              </a:rPr>
              <a:t>i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,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sz="1950" baseline="-19230" dirty="0">
                <a:solidFill>
                  <a:srgbClr val="333333"/>
                </a:solidFill>
                <a:latin typeface="Carlito"/>
                <a:cs typeface="Carlito"/>
              </a:rPr>
              <a:t>j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)};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check that</a:t>
            </a:r>
            <a:r>
              <a:rPr sz="2000" spc="-10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it’s</a:t>
            </a:r>
            <a:endParaRPr sz="2000">
              <a:solidFill>
                <a:prstClr val="black"/>
              </a:solidFill>
              <a:latin typeface="Carlito"/>
              <a:cs typeface="Carlito"/>
            </a:endParaRPr>
          </a:p>
          <a:p>
            <a:pPr marL="342900" fontAlgn="auto">
              <a:spcBef>
                <a:spcPts val="0"/>
              </a:spcBef>
              <a:spcAft>
                <a:spcPts val="0"/>
              </a:spcAft>
            </a:pP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positive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semi </a:t>
            </a: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definite</a:t>
            </a:r>
            <a:endParaRPr sz="20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0784" y="3368181"/>
            <a:ext cx="373401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1800" i="1" dirty="0">
                <a:solidFill>
                  <a:srgbClr val="3366CC"/>
                </a:solidFill>
                <a:latin typeface="Carlito"/>
                <a:cs typeface="Carlito"/>
              </a:rPr>
              <a:t>(Not </a:t>
            </a:r>
            <a:r>
              <a:rPr sz="1800" i="1" spc="-10" dirty="0">
                <a:solidFill>
                  <a:srgbClr val="3366CC"/>
                </a:solidFill>
                <a:latin typeface="Carlito"/>
                <a:cs typeface="Carlito"/>
              </a:rPr>
              <a:t>just for </a:t>
            </a:r>
            <a:r>
              <a:rPr sz="1800" i="1" spc="-5" dirty="0">
                <a:solidFill>
                  <a:srgbClr val="3366CC"/>
                </a:solidFill>
                <a:latin typeface="Carlito"/>
                <a:cs typeface="Carlito"/>
              </a:rPr>
              <a:t>degree </a:t>
            </a:r>
            <a:r>
              <a:rPr sz="1800" i="1" dirty="0">
                <a:solidFill>
                  <a:srgbClr val="3366CC"/>
                </a:solidFill>
                <a:latin typeface="Carlito"/>
                <a:cs typeface="Carlito"/>
              </a:rPr>
              <a:t>2</a:t>
            </a:r>
            <a:r>
              <a:rPr sz="1800" i="1" spc="-5" dirty="0">
                <a:solidFill>
                  <a:srgbClr val="3366CC"/>
                </a:solidFill>
                <a:latin typeface="Carlito"/>
                <a:cs typeface="Carlito"/>
              </a:rPr>
              <a:t> polynomials)</a:t>
            </a:r>
            <a:endParaRPr sz="18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200" y="5109881"/>
            <a:ext cx="8229600" cy="1143000"/>
          </a:xfrm>
          <a:custGeom>
            <a:avLst/>
            <a:gdLst/>
            <a:ahLst/>
            <a:cxnLst/>
            <a:rect l="l" t="t" r="r" b="b"/>
            <a:pathLst>
              <a:path w="8229600" h="1143000">
                <a:moveTo>
                  <a:pt x="8229600" y="0"/>
                </a:moveTo>
                <a:lnTo>
                  <a:pt x="0" y="0"/>
                </a:lnTo>
                <a:lnTo>
                  <a:pt x="0" y="1142998"/>
                </a:lnTo>
                <a:lnTo>
                  <a:pt x="8229600" y="1142998"/>
                </a:lnTo>
                <a:lnTo>
                  <a:pt x="82296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91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59855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Which functions </a:t>
            </a:r>
            <a:r>
              <a:rPr spc="-20" dirty="0"/>
              <a:t>are</a:t>
            </a:r>
            <a:r>
              <a:rPr spc="-70" dirty="0"/>
              <a:t> </a:t>
            </a:r>
            <a:r>
              <a:rPr spc="-25" dirty="0"/>
              <a:t>kernels?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92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35940" y="1586674"/>
            <a:ext cx="8455660" cy="1554272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2170"/>
              </a:lnSpc>
              <a:spcBef>
                <a:spcPts val="360"/>
              </a:spcBef>
            </a:pPr>
            <a:r>
              <a:rPr spc="-10" dirty="0">
                <a:solidFill>
                  <a:srgbClr val="3366CC"/>
                </a:solidFill>
              </a:rPr>
              <a:t>Kernel </a:t>
            </a:r>
            <a:r>
              <a:rPr spc="-25" dirty="0">
                <a:solidFill>
                  <a:srgbClr val="3366CC"/>
                </a:solidFill>
              </a:rPr>
              <a:t>Trick: </a:t>
            </a:r>
            <a:r>
              <a:rPr spc="-55" dirty="0"/>
              <a:t>You </a:t>
            </a:r>
            <a:r>
              <a:rPr spc="-15" dirty="0"/>
              <a:t>want </a:t>
            </a:r>
            <a:r>
              <a:rPr spc="-10" dirty="0"/>
              <a:t>to work </a:t>
            </a:r>
            <a:r>
              <a:rPr dirty="0"/>
              <a:t>with </a:t>
            </a:r>
            <a:r>
              <a:rPr spc="-10" dirty="0"/>
              <a:t>degree </a:t>
            </a:r>
            <a:r>
              <a:rPr dirty="0"/>
              <a:t>2 </a:t>
            </a:r>
            <a:r>
              <a:rPr spc="-5" dirty="0"/>
              <a:t>polynomial </a:t>
            </a:r>
            <a:r>
              <a:rPr spc="-10" dirty="0"/>
              <a:t>features, </a:t>
            </a:r>
            <a:r>
              <a:rPr lang="el-GR" dirty="0">
                <a:solidFill>
                  <a:srgbClr val="3366CC"/>
                </a:solidFill>
              </a:rPr>
              <a:t>φ</a:t>
            </a:r>
            <a:r>
              <a:rPr spc="-30" dirty="0" smtClean="0"/>
              <a:t>(x</a:t>
            </a:r>
            <a:r>
              <a:rPr spc="-30" dirty="0"/>
              <a:t>). </a:t>
            </a:r>
            <a:r>
              <a:rPr spc="-5" dirty="0"/>
              <a:t>Then,  </a:t>
            </a:r>
            <a:r>
              <a:rPr spc="-10" dirty="0"/>
              <a:t>your </a:t>
            </a:r>
            <a:r>
              <a:rPr spc="-5" dirty="0"/>
              <a:t>dot </a:t>
            </a:r>
            <a:r>
              <a:rPr spc="-10" dirty="0"/>
              <a:t>product </a:t>
            </a:r>
            <a:r>
              <a:rPr spc="-5" dirty="0"/>
              <a:t>will be </a:t>
            </a:r>
            <a:r>
              <a:rPr spc="-15" dirty="0"/>
              <a:t>operate </a:t>
            </a:r>
            <a:r>
              <a:rPr spc="-5" dirty="0"/>
              <a:t>using </a:t>
            </a:r>
            <a:r>
              <a:rPr spc="-15" dirty="0"/>
              <a:t>vectors </a:t>
            </a:r>
            <a:r>
              <a:rPr dirty="0"/>
              <a:t>in a space </a:t>
            </a:r>
            <a:r>
              <a:rPr spc="-5" dirty="0"/>
              <a:t>of dimensionality  </a:t>
            </a:r>
            <a:r>
              <a:rPr spc="-5" dirty="0">
                <a:solidFill>
                  <a:srgbClr val="3366CC"/>
                </a:solidFill>
              </a:rPr>
              <a:t>n(n+1)/2</a:t>
            </a:r>
            <a:r>
              <a:rPr spc="-5" dirty="0"/>
              <a:t>.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 dirty="0"/>
          </a:p>
          <a:p>
            <a:pPr marL="12700">
              <a:lnSpc>
                <a:spcPct val="100000"/>
              </a:lnSpc>
            </a:pPr>
            <a:r>
              <a:rPr spc="-5" dirty="0"/>
              <a:t>The </a:t>
            </a:r>
            <a:r>
              <a:rPr spc="-15" dirty="0"/>
              <a:t>kernel </a:t>
            </a:r>
            <a:r>
              <a:rPr dirty="0"/>
              <a:t>trick </a:t>
            </a:r>
            <a:r>
              <a:rPr spc="-10" dirty="0"/>
              <a:t>allows </a:t>
            </a:r>
            <a:r>
              <a:rPr spc="-15" dirty="0"/>
              <a:t>you </a:t>
            </a:r>
            <a:r>
              <a:rPr spc="-10" dirty="0"/>
              <a:t>to </a:t>
            </a:r>
            <a:r>
              <a:rPr spc="-15" dirty="0"/>
              <a:t>save </a:t>
            </a:r>
            <a:r>
              <a:rPr spc="-5" dirty="0"/>
              <a:t>time/space and </a:t>
            </a:r>
            <a:r>
              <a:rPr spc="-10" dirty="0"/>
              <a:t>compute </a:t>
            </a:r>
            <a:r>
              <a:rPr spc="-5" dirty="0"/>
              <a:t>dot </a:t>
            </a:r>
            <a:r>
              <a:rPr spc="-10" dirty="0"/>
              <a:t>products</a:t>
            </a:r>
            <a:r>
              <a:rPr spc="120" dirty="0"/>
              <a:t> </a:t>
            </a:r>
            <a:r>
              <a:rPr dirty="0"/>
              <a:t>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3081045"/>
            <a:ext cx="35788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an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n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dimensional</a:t>
            </a:r>
            <a:r>
              <a:rPr sz="2000" spc="-6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space.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7840" y="3778999"/>
            <a:ext cx="7852409" cy="205803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93700" indent="-342900" fontAlgn="auto">
              <a:spcBef>
                <a:spcPts val="434"/>
              </a:spcBef>
              <a:spcAft>
                <a:spcPts val="0"/>
              </a:spcAft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3366CC"/>
                </a:solidFill>
                <a:latin typeface="Carlito"/>
                <a:cs typeface="Carlito"/>
              </a:rPr>
              <a:t>Can </a:t>
            </a:r>
            <a:r>
              <a:rPr sz="2400" spc="-15" dirty="0">
                <a:solidFill>
                  <a:srgbClr val="3366CC"/>
                </a:solidFill>
                <a:latin typeface="Carlito"/>
                <a:cs typeface="Carlito"/>
              </a:rPr>
              <a:t>we </a:t>
            </a:r>
            <a:r>
              <a:rPr sz="2400" spc="-5" dirty="0">
                <a:solidFill>
                  <a:srgbClr val="3366CC"/>
                </a:solidFill>
                <a:latin typeface="Carlito"/>
                <a:cs typeface="Carlito"/>
              </a:rPr>
              <a:t>use </a:t>
            </a:r>
            <a:r>
              <a:rPr sz="2400" spc="-15" dirty="0">
                <a:solidFill>
                  <a:srgbClr val="3366CC"/>
                </a:solidFill>
                <a:latin typeface="Carlito"/>
                <a:cs typeface="Carlito"/>
              </a:rPr>
              <a:t>any </a:t>
            </a:r>
            <a:r>
              <a:rPr sz="2400" spc="-5" dirty="0">
                <a:solidFill>
                  <a:srgbClr val="3366CC"/>
                </a:solidFill>
                <a:latin typeface="Carlito"/>
                <a:cs typeface="Carlito"/>
              </a:rPr>
              <a:t>function</a:t>
            </a:r>
            <a:r>
              <a:rPr sz="2400" spc="20" dirty="0">
                <a:solidFill>
                  <a:srgbClr val="3366CC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3366CC"/>
                </a:solidFill>
                <a:latin typeface="Carlito"/>
                <a:cs typeface="Carlito"/>
              </a:rPr>
              <a:t>K(.,.)?</a:t>
            </a:r>
            <a:endParaRPr sz="2400">
              <a:solidFill>
                <a:prstClr val="black"/>
              </a:solidFill>
              <a:latin typeface="Carlito"/>
              <a:cs typeface="Carlito"/>
            </a:endParaRPr>
          </a:p>
          <a:p>
            <a:pPr marL="793750" marR="30480" indent="-285750" fontAlgn="auto">
              <a:lnSpc>
                <a:spcPts val="1930"/>
              </a:lnSpc>
              <a:spcBef>
                <a:spcPts val="509"/>
              </a:spcBef>
              <a:spcAft>
                <a:spcPts val="0"/>
              </a:spcAft>
              <a:tabLst>
                <a:tab pos="793115" algn="l"/>
              </a:tabLst>
            </a:pPr>
            <a:r>
              <a:rPr sz="1800" dirty="0">
                <a:solidFill>
                  <a:srgbClr val="CC3333"/>
                </a:solidFill>
                <a:latin typeface="Arial"/>
                <a:cs typeface="Arial"/>
              </a:rPr>
              <a:t>–	</a:t>
            </a:r>
            <a:r>
              <a:rPr sz="1800" dirty="0">
                <a:solidFill>
                  <a:srgbClr val="CC3333"/>
                </a:solidFill>
                <a:latin typeface="Carlito"/>
                <a:cs typeface="Carlito"/>
              </a:rPr>
              <a:t>No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! A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function K(x,z)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is a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valid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kernel </a:t>
            </a:r>
            <a:r>
              <a:rPr sz="1800" spc="-5" dirty="0">
                <a:solidFill>
                  <a:srgbClr val="3366CC"/>
                </a:solidFill>
                <a:latin typeface="Carlito"/>
                <a:cs typeface="Carlito"/>
              </a:rPr>
              <a:t>if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it corresponds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an inner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product in  some (perhaps infinite dimensional)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feature</a:t>
            </a:r>
            <a:r>
              <a:rPr sz="1800" spc="5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space.</a:t>
            </a:r>
            <a:endParaRPr sz="180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15"/>
              </a:spcBef>
              <a:spcAft>
                <a:spcPts val="0"/>
              </a:spcAft>
            </a:pPr>
            <a:endParaRPr sz="2950">
              <a:solidFill>
                <a:prstClr val="black"/>
              </a:solidFill>
              <a:latin typeface="Carlito"/>
              <a:cs typeface="Carlito"/>
            </a:endParaRPr>
          </a:p>
          <a:p>
            <a:pPr marL="393700" marR="27559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000" spc="-10" dirty="0">
                <a:solidFill>
                  <a:srgbClr val="3366CC"/>
                </a:solidFill>
                <a:latin typeface="Carlito"/>
                <a:cs typeface="Carlito"/>
              </a:rPr>
              <a:t>General </a:t>
            </a: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condition: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construct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Gram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matrix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{K(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1950" baseline="-19230" dirty="0">
                <a:solidFill>
                  <a:srgbClr val="333333"/>
                </a:solidFill>
                <a:latin typeface="Carlito"/>
                <a:cs typeface="Carlito"/>
              </a:rPr>
              <a:t>i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,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sz="1950" baseline="-19230" dirty="0">
                <a:solidFill>
                  <a:srgbClr val="333333"/>
                </a:solidFill>
                <a:latin typeface="Carlito"/>
                <a:cs typeface="Carlito"/>
              </a:rPr>
              <a:t>j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)};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check that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it’s </a:t>
            </a:r>
            <a:r>
              <a:rPr sz="2000" spc="-15" dirty="0">
                <a:solidFill>
                  <a:srgbClr val="3366CC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positive </a:t>
            </a:r>
            <a:r>
              <a:rPr sz="2000" dirty="0">
                <a:solidFill>
                  <a:srgbClr val="3366CC"/>
                </a:solidFill>
                <a:latin typeface="Carlito"/>
                <a:cs typeface="Carlito"/>
              </a:rPr>
              <a:t>semi </a:t>
            </a:r>
            <a:r>
              <a:rPr sz="2000" spc="-5" dirty="0">
                <a:solidFill>
                  <a:srgbClr val="3366CC"/>
                </a:solidFill>
                <a:latin typeface="Carlito"/>
                <a:cs typeface="Carlito"/>
              </a:rPr>
              <a:t>definite</a:t>
            </a:r>
            <a:endParaRPr sz="20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0784" y="3276599"/>
            <a:ext cx="3581616" cy="2951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1800" i="1" dirty="0">
                <a:solidFill>
                  <a:srgbClr val="3366CC"/>
                </a:solidFill>
                <a:latin typeface="Carlito"/>
                <a:cs typeface="Carlito"/>
              </a:rPr>
              <a:t>(Not </a:t>
            </a:r>
            <a:r>
              <a:rPr sz="1800" i="1" spc="-10" dirty="0">
                <a:solidFill>
                  <a:srgbClr val="3366CC"/>
                </a:solidFill>
                <a:latin typeface="Carlito"/>
                <a:cs typeface="Carlito"/>
              </a:rPr>
              <a:t>just for </a:t>
            </a:r>
            <a:r>
              <a:rPr sz="1800" i="1" spc="-5" dirty="0">
                <a:solidFill>
                  <a:srgbClr val="3366CC"/>
                </a:solidFill>
                <a:latin typeface="Carlito"/>
                <a:cs typeface="Carlito"/>
              </a:rPr>
              <a:t>degree </a:t>
            </a:r>
            <a:r>
              <a:rPr sz="1800" i="1" dirty="0">
                <a:solidFill>
                  <a:srgbClr val="3366CC"/>
                </a:solidFill>
                <a:latin typeface="Carlito"/>
                <a:cs typeface="Carlito"/>
              </a:rPr>
              <a:t>2</a:t>
            </a:r>
            <a:r>
              <a:rPr sz="1800" i="1" spc="-5" dirty="0">
                <a:solidFill>
                  <a:srgbClr val="3366CC"/>
                </a:solidFill>
                <a:latin typeface="Carlito"/>
                <a:cs typeface="Carlito"/>
              </a:rPr>
              <a:t> polynomials)</a:t>
            </a:r>
            <a:endParaRPr sz="18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95935"/>
            <a:ext cx="77362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3366CC"/>
                </a:solidFill>
              </a:rPr>
              <a:t>Reminder</a:t>
            </a:r>
            <a:r>
              <a:rPr sz="3600" spc="-15" dirty="0"/>
              <a:t>: </a:t>
            </a:r>
            <a:r>
              <a:rPr sz="3600" spc="-20" dirty="0"/>
              <a:t>Positive </a:t>
            </a:r>
            <a:r>
              <a:rPr sz="3600" spc="-10" dirty="0"/>
              <a:t>semi-definite</a:t>
            </a:r>
            <a:r>
              <a:rPr sz="3600" spc="-5" dirty="0"/>
              <a:t> </a:t>
            </a:r>
            <a:r>
              <a:rPr sz="3600" spc="-10" dirty="0"/>
              <a:t>matrices</a:t>
            </a:r>
            <a:endParaRPr sz="36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93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10540" y="2044310"/>
            <a:ext cx="7614920" cy="966469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8100" fontAlgn="auto">
              <a:spcBef>
                <a:spcPts val="730"/>
              </a:spcBef>
              <a:spcAft>
                <a:spcPts val="0"/>
              </a:spcAft>
            </a:pPr>
            <a:r>
              <a:rPr sz="28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800" spc="-10" dirty="0">
                <a:solidFill>
                  <a:srgbClr val="333333"/>
                </a:solidFill>
                <a:latin typeface="Carlito"/>
                <a:cs typeface="Carlito"/>
              </a:rPr>
              <a:t>symmetric matrix </a:t>
            </a:r>
            <a:r>
              <a:rPr sz="2800" dirty="0">
                <a:solidFill>
                  <a:srgbClr val="333333"/>
                </a:solidFill>
                <a:latin typeface="Carlito"/>
                <a:cs typeface="Carlito"/>
              </a:rPr>
              <a:t>M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is </a:t>
            </a:r>
            <a:r>
              <a:rPr sz="2800" spc="-10" dirty="0">
                <a:solidFill>
                  <a:srgbClr val="333333"/>
                </a:solidFill>
                <a:latin typeface="Carlito"/>
                <a:cs typeface="Carlito"/>
              </a:rPr>
              <a:t>positive semi-definite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if it</a:t>
            </a:r>
            <a:r>
              <a:rPr sz="2800" spc="8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is</a:t>
            </a:r>
            <a:endParaRPr sz="2800">
              <a:solidFill>
                <a:prstClr val="black"/>
              </a:solidFill>
              <a:latin typeface="Carlito"/>
              <a:cs typeface="Carlito"/>
            </a:endParaRPr>
          </a:p>
          <a:p>
            <a:pPr marL="495300" fontAlgn="auto">
              <a:spcBef>
                <a:spcPts val="540"/>
              </a:spcBef>
              <a:spcAft>
                <a:spcPts val="0"/>
              </a:spcAft>
            </a:pPr>
            <a:r>
              <a:rPr sz="2400" dirty="0">
                <a:solidFill>
                  <a:srgbClr val="333333"/>
                </a:solidFill>
                <a:latin typeface="Arial"/>
                <a:cs typeface="Arial"/>
              </a:rPr>
              <a:t>– </a:t>
            </a:r>
            <a:r>
              <a:rPr sz="2400" spc="-15" dirty="0">
                <a:solidFill>
                  <a:srgbClr val="333333"/>
                </a:solidFill>
                <a:latin typeface="Carlito"/>
                <a:cs typeface="Carlito"/>
              </a:rPr>
              <a:t>For any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vector </a:t>
            </a:r>
            <a:r>
              <a:rPr sz="2400" spc="-15" dirty="0">
                <a:solidFill>
                  <a:srgbClr val="333333"/>
                </a:solidFill>
                <a:latin typeface="Carlito"/>
                <a:cs typeface="Carlito"/>
              </a:rPr>
              <a:t>non-zero 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400" spc="-15" dirty="0">
                <a:solidFill>
                  <a:srgbClr val="333333"/>
                </a:solidFill>
                <a:latin typeface="Carlito"/>
                <a:cs typeface="Carlito"/>
              </a:rPr>
              <a:t>we have 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sz="2400" spc="-7" baseline="26041" dirty="0">
                <a:solidFill>
                  <a:srgbClr val="333333"/>
                </a:solidFill>
                <a:latin typeface="Carlito"/>
                <a:cs typeface="Carlito"/>
              </a:rPr>
              <a:t>T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M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z </a:t>
            </a:r>
            <a:r>
              <a:rPr sz="2400" spc="1065" dirty="0">
                <a:solidFill>
                  <a:srgbClr val="333333"/>
                </a:solidFill>
                <a:latin typeface="Arial"/>
                <a:cs typeface="Arial"/>
              </a:rPr>
              <a:t>¸</a:t>
            </a:r>
            <a:r>
              <a:rPr sz="2400" spc="1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0</a:t>
            </a:r>
            <a:endParaRPr sz="24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931945"/>
            <a:ext cx="75495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</a:pP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(A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useful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property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characterizing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many interesting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mathematical</a:t>
            </a:r>
            <a:r>
              <a:rPr sz="2000" spc="2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objects)</a:t>
            </a:r>
            <a:endParaRPr sz="2000">
              <a:solidFill>
                <a:prstClr val="black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369760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</a:t>
            </a:r>
            <a:r>
              <a:rPr spc="-20" dirty="0"/>
              <a:t>Kernel</a:t>
            </a:r>
            <a:r>
              <a:rPr spc="-65" dirty="0"/>
              <a:t> </a:t>
            </a:r>
            <a:r>
              <a:rPr spc="-10" dirty="0"/>
              <a:t>Matrix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540" y="1616265"/>
            <a:ext cx="7662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400" spc="-15" dirty="0">
                <a:solidFill>
                  <a:srgbClr val="3366CC"/>
                </a:solidFill>
                <a:latin typeface="Carlito"/>
                <a:cs typeface="Carlito"/>
              </a:rPr>
              <a:t>Gram </a:t>
            </a:r>
            <a:r>
              <a:rPr sz="2400" spc="-10" dirty="0">
                <a:solidFill>
                  <a:srgbClr val="3366CC"/>
                </a:solidFill>
                <a:latin typeface="Carlito"/>
                <a:cs typeface="Carlito"/>
              </a:rPr>
              <a:t>matrix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set of </a:t>
            </a:r>
            <a:r>
              <a:rPr sz="2400" i="1" dirty="0">
                <a:solidFill>
                  <a:srgbClr val="333333"/>
                </a:solidFill>
                <a:latin typeface="Carlito"/>
                <a:cs typeface="Carlito"/>
              </a:rPr>
              <a:t>n </a:t>
            </a:r>
            <a:r>
              <a:rPr sz="2400" spc="-15" dirty="0">
                <a:solidFill>
                  <a:srgbClr val="333333"/>
                </a:solidFill>
                <a:latin typeface="Carlito"/>
                <a:cs typeface="Carlito"/>
              </a:rPr>
              <a:t>vectors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S =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{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400" spc="-7" baseline="-19097" dirty="0">
                <a:solidFill>
                  <a:srgbClr val="333333"/>
                </a:solidFill>
                <a:latin typeface="Carlito"/>
                <a:cs typeface="Carlito"/>
              </a:rPr>
              <a:t>1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…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400" i="1" spc="-7" baseline="-19097" dirty="0">
                <a:solidFill>
                  <a:srgbClr val="333333"/>
                </a:solidFill>
                <a:latin typeface="Carlito"/>
                <a:cs typeface="Carlito"/>
              </a:rPr>
              <a:t>n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}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is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the</a:t>
            </a:r>
            <a:r>
              <a:rPr sz="2400" spc="-3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400" i="1" spc="-5" dirty="0">
                <a:solidFill>
                  <a:srgbClr val="333333"/>
                </a:solidFill>
                <a:latin typeface="Carlito"/>
                <a:cs typeface="Carlito"/>
              </a:rPr>
              <a:t>n</a:t>
            </a:r>
            <a:r>
              <a:rPr sz="2400" spc="-5" dirty="0">
                <a:solidFill>
                  <a:srgbClr val="333333"/>
                </a:solidFill>
                <a:latin typeface="Times New Roman"/>
                <a:cs typeface="Times New Roman"/>
              </a:rPr>
              <a:t>×</a:t>
            </a:r>
            <a:r>
              <a:rPr sz="2400" i="1" spc="-5" dirty="0">
                <a:solidFill>
                  <a:srgbClr val="333333"/>
                </a:solidFill>
                <a:latin typeface="Carlito"/>
                <a:cs typeface="Carlito"/>
              </a:rPr>
              <a:t>n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8938" y="1995274"/>
            <a:ext cx="340506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fontAlgn="auto">
              <a:spcBef>
                <a:spcPts val="100"/>
              </a:spcBef>
              <a:spcAft>
                <a:spcPts val="0"/>
              </a:spcAft>
            </a:pP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matrix </a:t>
            </a:r>
            <a:r>
              <a:rPr sz="2400" b="1" dirty="0">
                <a:solidFill>
                  <a:srgbClr val="333333"/>
                </a:solidFill>
                <a:latin typeface="Carlito"/>
                <a:cs typeface="Carlito"/>
              </a:rPr>
              <a:t>G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with 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G</a:t>
            </a:r>
            <a:r>
              <a:rPr sz="2400" spc="-7" baseline="-19097" dirty="0">
                <a:solidFill>
                  <a:srgbClr val="333333"/>
                </a:solidFill>
                <a:latin typeface="Carlito"/>
                <a:cs typeface="Carlito"/>
              </a:rPr>
              <a:t>ij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= </a:t>
            </a:r>
            <a:r>
              <a:rPr sz="2400"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400" b="1" spc="-43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400" spc="-7" baseline="26041" dirty="0">
                <a:solidFill>
                  <a:srgbClr val="333333"/>
                </a:solidFill>
                <a:latin typeface="Carlito"/>
                <a:cs typeface="Carlito"/>
              </a:rPr>
              <a:t>T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0425" y="2169160"/>
            <a:ext cx="3587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tabLst>
                <a:tab pos="296545" algn="l"/>
              </a:tabLst>
            </a:pP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i	j</a:t>
            </a:r>
            <a:endParaRPr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5529" y="2493099"/>
            <a:ext cx="7338061" cy="7620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23850" indent="-285750" fontAlgn="auto">
              <a:spcBef>
                <a:spcPts val="600"/>
              </a:spcBef>
              <a:spcAft>
                <a:spcPts val="0"/>
              </a:spcAft>
              <a:buFont typeface="Arial"/>
              <a:buChar char="–"/>
              <a:tabLst>
                <a:tab pos="323215" algn="l"/>
                <a:tab pos="323850" algn="l"/>
              </a:tabLst>
            </a:pP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kernel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matrix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is the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Gram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matrix of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{φ(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1950" baseline="-19230" dirty="0">
                <a:solidFill>
                  <a:srgbClr val="333333"/>
                </a:solidFill>
                <a:latin typeface="Carlito"/>
                <a:cs typeface="Carlito"/>
              </a:rPr>
              <a:t>1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),</a:t>
            </a:r>
            <a:r>
              <a:rPr sz="2000" spc="3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…,φ(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1950" i="1" baseline="-19230" dirty="0">
                <a:solidFill>
                  <a:srgbClr val="333333"/>
                </a:solidFill>
                <a:latin typeface="Carlito"/>
                <a:cs typeface="Carlito"/>
              </a:rPr>
              <a:t>n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)}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323850" indent="-285750" fontAlgn="auto">
              <a:spcBef>
                <a:spcPts val="500"/>
              </a:spcBef>
              <a:spcAft>
                <a:spcPts val="0"/>
              </a:spcAft>
              <a:buFont typeface="Arial"/>
              <a:buChar char="–"/>
              <a:tabLst>
                <a:tab pos="323215" algn="l"/>
                <a:tab pos="323850" algn="l"/>
              </a:tabLst>
            </a:pP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(size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depends on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the #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examples,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not</a:t>
            </a:r>
            <a:r>
              <a:rPr sz="2000" spc="3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dimensionality)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8640" y="3616330"/>
            <a:ext cx="7943850" cy="1986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fontAlgn="auto">
              <a:lnSpc>
                <a:spcPts val="2765"/>
              </a:lnSpc>
              <a:spcBef>
                <a:spcPts val="0"/>
              </a:spcBef>
              <a:spcAft>
                <a:spcPts val="0"/>
              </a:spcAft>
              <a:tabLst>
                <a:tab pos="342265" algn="l"/>
              </a:tabLst>
            </a:pPr>
            <a:r>
              <a:rPr sz="2400" dirty="0">
                <a:solidFill>
                  <a:srgbClr val="333333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Showing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that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function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K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is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valid</a:t>
            </a:r>
            <a:r>
              <a:rPr sz="2400" spc="-4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Carlito"/>
                <a:cs typeface="Carlito"/>
              </a:rPr>
              <a:t>kernel</a:t>
            </a:r>
            <a:endParaRPr sz="2400">
              <a:solidFill>
                <a:prstClr val="black"/>
              </a:solidFill>
              <a:latin typeface="Carlito"/>
              <a:cs typeface="Carlito"/>
            </a:endParaRPr>
          </a:p>
          <a:p>
            <a:pPr marL="742950" marR="196215" indent="-285750" fontAlgn="auto">
              <a:spcBef>
                <a:spcPts val="520"/>
              </a:spcBef>
              <a:spcAft>
                <a:spcPts val="0"/>
              </a:spcAft>
              <a:tabLst>
                <a:tab pos="742315" algn="l"/>
              </a:tabLst>
            </a:pPr>
            <a:r>
              <a:rPr sz="2000" dirty="0">
                <a:solidFill>
                  <a:srgbClr val="333333"/>
                </a:solidFill>
                <a:latin typeface="Arial"/>
                <a:cs typeface="Arial"/>
              </a:rPr>
              <a:t>–	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Direct approach: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If you </a:t>
            </a:r>
            <a:r>
              <a:rPr spc="-15" dirty="0">
                <a:solidFill>
                  <a:srgbClr val="333333"/>
                </a:solidFill>
                <a:latin typeface="Carlito"/>
                <a:cs typeface="Carlito"/>
              </a:rPr>
              <a:t>have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the φ(</a:t>
            </a:r>
            <a:r>
              <a:rPr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1575" spc="-7" baseline="-18518" dirty="0">
                <a:solidFill>
                  <a:srgbClr val="333333"/>
                </a:solidFill>
                <a:latin typeface="Carlito"/>
                <a:cs typeface="Carlito"/>
              </a:rPr>
              <a:t>i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), you </a:t>
            </a:r>
            <a:r>
              <a:rPr spc="-15" dirty="0">
                <a:solidFill>
                  <a:srgbClr val="333333"/>
                </a:solidFill>
                <a:latin typeface="Carlito"/>
                <a:cs typeface="Carlito"/>
              </a:rPr>
              <a:t>have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Gram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matrix (and </a:t>
            </a:r>
            <a:r>
              <a:rPr spc="-15" dirty="0">
                <a:solidFill>
                  <a:srgbClr val="333333"/>
                </a:solidFill>
                <a:latin typeface="Carlito"/>
                <a:cs typeface="Carlito"/>
              </a:rPr>
              <a:t>it’s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easy to 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see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that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it will be positive semi-definite).</a:t>
            </a:r>
            <a:r>
              <a:rPr spc="2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i="1" spc="-10" dirty="0">
                <a:solidFill>
                  <a:srgbClr val="CC3333"/>
                </a:solidFill>
                <a:latin typeface="Carlito"/>
                <a:cs typeface="Carlito"/>
              </a:rPr>
              <a:t>Why?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15"/>
              </a:spcBef>
              <a:spcAft>
                <a:spcPts val="0"/>
              </a:spcAft>
            </a:pPr>
            <a:endParaRPr sz="2700">
              <a:solidFill>
                <a:prstClr val="black"/>
              </a:solidFill>
              <a:latin typeface="Carlito"/>
              <a:cs typeface="Carlito"/>
            </a:endParaRPr>
          </a:p>
          <a:p>
            <a:pPr marL="742950" indent="-285750" fontAlgn="auto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tabLst>
                <a:tab pos="742315" algn="l"/>
              </a:tabLst>
            </a:pPr>
            <a:r>
              <a:rPr sz="2000" dirty="0">
                <a:solidFill>
                  <a:srgbClr val="333333"/>
                </a:solidFill>
                <a:latin typeface="Arial"/>
                <a:cs typeface="Arial"/>
              </a:rPr>
              <a:t>–	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Indirect: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If you </a:t>
            </a:r>
            <a:r>
              <a:rPr spc="-15" dirty="0">
                <a:solidFill>
                  <a:srgbClr val="333333"/>
                </a:solidFill>
                <a:latin typeface="Carlito"/>
                <a:cs typeface="Carlito"/>
              </a:rPr>
              <a:t>have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the Kernel, write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down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the Kernel matrix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K</a:t>
            </a:r>
            <a:r>
              <a:rPr sz="1575" baseline="-18518" dirty="0">
                <a:solidFill>
                  <a:srgbClr val="333333"/>
                </a:solidFill>
                <a:latin typeface="Carlito"/>
                <a:cs typeface="Carlito"/>
              </a:rPr>
              <a:t>ij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and show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that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it is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a 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legitimate kernel,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without an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explicit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construction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of</a:t>
            </a:r>
            <a:r>
              <a:rPr spc="3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φ(</a:t>
            </a:r>
            <a:r>
              <a:rPr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1575" baseline="-18518" dirty="0">
                <a:solidFill>
                  <a:srgbClr val="333333"/>
                </a:solidFill>
                <a:latin typeface="Carlito"/>
                <a:cs typeface="Carlito"/>
              </a:rPr>
              <a:t>i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)</a:t>
            </a:r>
            <a:endParaRPr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200" y="3361764"/>
            <a:ext cx="8229600" cy="2891155"/>
          </a:xfrm>
          <a:custGeom>
            <a:avLst/>
            <a:gdLst/>
            <a:ahLst/>
            <a:cxnLst/>
            <a:rect l="l" t="t" r="r" b="b"/>
            <a:pathLst>
              <a:path w="8229600" h="2891154">
                <a:moveTo>
                  <a:pt x="8229600" y="0"/>
                </a:moveTo>
                <a:lnTo>
                  <a:pt x="0" y="0"/>
                </a:lnTo>
                <a:lnTo>
                  <a:pt x="0" y="2891116"/>
                </a:lnTo>
                <a:lnTo>
                  <a:pt x="8229600" y="2891116"/>
                </a:lnTo>
                <a:lnTo>
                  <a:pt x="82296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94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369760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 </a:t>
            </a:r>
            <a:r>
              <a:rPr spc="-20" dirty="0"/>
              <a:t>Kernel</a:t>
            </a:r>
            <a:r>
              <a:rPr spc="-65" dirty="0"/>
              <a:t> </a:t>
            </a:r>
            <a:r>
              <a:rPr spc="-10" dirty="0"/>
              <a:t>Matrix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95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10540" y="1616265"/>
            <a:ext cx="7662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tabLst>
                <a:tab pos="380365" algn="l"/>
                <a:tab pos="381000" algn="l"/>
              </a:tabLst>
            </a:pP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400" spc="-15" dirty="0">
                <a:solidFill>
                  <a:srgbClr val="3366CC"/>
                </a:solidFill>
                <a:latin typeface="Carlito"/>
                <a:cs typeface="Carlito"/>
              </a:rPr>
              <a:t>Gram </a:t>
            </a:r>
            <a:r>
              <a:rPr sz="2400" spc="-10" dirty="0">
                <a:solidFill>
                  <a:srgbClr val="3366CC"/>
                </a:solidFill>
                <a:latin typeface="Carlito"/>
                <a:cs typeface="Carlito"/>
              </a:rPr>
              <a:t>matrix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set of </a:t>
            </a:r>
            <a:r>
              <a:rPr sz="2400" i="1" dirty="0">
                <a:solidFill>
                  <a:srgbClr val="333333"/>
                </a:solidFill>
                <a:latin typeface="Carlito"/>
                <a:cs typeface="Carlito"/>
              </a:rPr>
              <a:t>n </a:t>
            </a:r>
            <a:r>
              <a:rPr sz="2400" spc="-15" dirty="0">
                <a:solidFill>
                  <a:srgbClr val="333333"/>
                </a:solidFill>
                <a:latin typeface="Carlito"/>
                <a:cs typeface="Carlito"/>
              </a:rPr>
              <a:t>vectors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S =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{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400" spc="-7" baseline="-19097" dirty="0">
                <a:solidFill>
                  <a:srgbClr val="333333"/>
                </a:solidFill>
                <a:latin typeface="Carlito"/>
                <a:cs typeface="Carlito"/>
              </a:rPr>
              <a:t>1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…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400" i="1" spc="-7" baseline="-19097" dirty="0">
                <a:solidFill>
                  <a:srgbClr val="333333"/>
                </a:solidFill>
                <a:latin typeface="Carlito"/>
                <a:cs typeface="Carlito"/>
              </a:rPr>
              <a:t>n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}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is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the</a:t>
            </a:r>
            <a:r>
              <a:rPr sz="2400" spc="-3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400" i="1" spc="-5" dirty="0">
                <a:solidFill>
                  <a:srgbClr val="333333"/>
                </a:solidFill>
                <a:latin typeface="Carlito"/>
                <a:cs typeface="Carlito"/>
              </a:rPr>
              <a:t>n</a:t>
            </a:r>
            <a:r>
              <a:rPr sz="2400" spc="-5" dirty="0">
                <a:solidFill>
                  <a:srgbClr val="333333"/>
                </a:solidFill>
                <a:latin typeface="Times New Roman"/>
                <a:cs typeface="Times New Roman"/>
              </a:rPr>
              <a:t>×</a:t>
            </a:r>
            <a:r>
              <a:rPr sz="2400" i="1" spc="-5" dirty="0">
                <a:solidFill>
                  <a:srgbClr val="333333"/>
                </a:solidFill>
                <a:latin typeface="Carlito"/>
                <a:cs typeface="Carlito"/>
              </a:rPr>
              <a:t>n</a:t>
            </a:r>
            <a:endParaRPr sz="240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8660" y="1980400"/>
            <a:ext cx="3888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fontAlgn="auto">
              <a:spcBef>
                <a:spcPts val="100"/>
              </a:spcBef>
              <a:spcAft>
                <a:spcPts val="0"/>
              </a:spcAft>
            </a:pP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matrix </a:t>
            </a:r>
            <a:r>
              <a:rPr sz="2400" b="1" dirty="0">
                <a:solidFill>
                  <a:srgbClr val="333333"/>
                </a:solidFill>
                <a:latin typeface="Carlito"/>
                <a:cs typeface="Carlito"/>
              </a:rPr>
              <a:t>G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with 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G</a:t>
            </a:r>
            <a:r>
              <a:rPr sz="2400" spc="-7" baseline="-19097" dirty="0">
                <a:solidFill>
                  <a:srgbClr val="333333"/>
                </a:solidFill>
                <a:latin typeface="Carlito"/>
                <a:cs typeface="Carlito"/>
              </a:rPr>
              <a:t>ij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= </a:t>
            </a:r>
            <a:r>
              <a:rPr sz="2400"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400" b="1" spc="-43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400" spc="-7" baseline="26041" dirty="0">
                <a:solidFill>
                  <a:srgbClr val="333333"/>
                </a:solidFill>
                <a:latin typeface="Carlito"/>
                <a:cs typeface="Carlito"/>
              </a:rPr>
              <a:t>T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4400" y="2169160"/>
            <a:ext cx="3587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fontAlgn="auto">
              <a:spcBef>
                <a:spcPts val="100"/>
              </a:spcBef>
              <a:spcAft>
                <a:spcPts val="0"/>
              </a:spcAft>
              <a:tabLst>
                <a:tab pos="296545" algn="l"/>
              </a:tabLst>
            </a:pP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i	j</a:t>
            </a:r>
            <a:endParaRPr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5140" y="2344496"/>
            <a:ext cx="8058150" cy="322834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806450" indent="-285750" fontAlgn="auto">
              <a:spcBef>
                <a:spcPts val="600"/>
              </a:spcBef>
              <a:spcAft>
                <a:spcPts val="0"/>
              </a:spcAft>
              <a:buFont typeface="Arial"/>
              <a:buChar char="–"/>
              <a:tabLst>
                <a:tab pos="805815" algn="l"/>
                <a:tab pos="806450" algn="l"/>
              </a:tabLst>
            </a:pP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z="2000" spc="-15" dirty="0">
                <a:solidFill>
                  <a:srgbClr val="333333"/>
                </a:solidFill>
                <a:latin typeface="Carlito"/>
                <a:cs typeface="Carlito"/>
              </a:rPr>
              <a:t>kernel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matrix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is the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Gram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matrix of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{φ(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1950" baseline="-19230" dirty="0">
                <a:solidFill>
                  <a:srgbClr val="333333"/>
                </a:solidFill>
                <a:latin typeface="Carlito"/>
                <a:cs typeface="Carlito"/>
              </a:rPr>
              <a:t>1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),</a:t>
            </a:r>
            <a:r>
              <a:rPr sz="2000" spc="2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…,φ(</a:t>
            </a:r>
            <a:r>
              <a:rPr sz="2000"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1950" i="1" baseline="-19230" dirty="0">
                <a:solidFill>
                  <a:srgbClr val="333333"/>
                </a:solidFill>
                <a:latin typeface="Carlito"/>
                <a:cs typeface="Carlito"/>
              </a:rPr>
              <a:t>n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)}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806450" indent="-285750" fontAlgn="auto">
              <a:spcBef>
                <a:spcPts val="500"/>
              </a:spcBef>
              <a:spcAft>
                <a:spcPts val="0"/>
              </a:spcAft>
              <a:buFont typeface="Arial"/>
              <a:buChar char="–"/>
              <a:tabLst>
                <a:tab pos="805815" algn="l"/>
                <a:tab pos="806450" algn="l"/>
              </a:tabLst>
            </a:pP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(size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depends on </a:t>
            </a:r>
            <a:r>
              <a:rPr sz="2000" dirty="0">
                <a:solidFill>
                  <a:srgbClr val="333333"/>
                </a:solidFill>
                <a:latin typeface="Carlito"/>
                <a:cs typeface="Carlito"/>
              </a:rPr>
              <a:t>the #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examples,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not</a:t>
            </a:r>
            <a:r>
              <a:rPr sz="2000" spc="2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dimensionality)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30"/>
              </a:spcBef>
              <a:spcAft>
                <a:spcPts val="0"/>
              </a:spcAft>
            </a:pPr>
            <a:endParaRPr sz="325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40640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405765" algn="l"/>
                <a:tab pos="406400" algn="l"/>
              </a:tabLst>
            </a:pP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Showing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that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function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K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is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valid</a:t>
            </a:r>
            <a:r>
              <a:rPr sz="2400" spc="-4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333333"/>
                </a:solidFill>
                <a:latin typeface="Carlito"/>
                <a:cs typeface="Carlito"/>
              </a:rPr>
              <a:t>kernel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806450" marR="247015" lvl="1" indent="-285750" fontAlgn="auto">
              <a:spcBef>
                <a:spcPts val="520"/>
              </a:spcBef>
              <a:spcAft>
                <a:spcPts val="0"/>
              </a:spcAft>
              <a:buFont typeface="Arial"/>
              <a:buChar char="–"/>
              <a:tabLst>
                <a:tab pos="805815" algn="l"/>
                <a:tab pos="806450" algn="l"/>
              </a:tabLst>
            </a:pPr>
            <a:r>
              <a:rPr sz="2000" spc="-10" dirty="0">
                <a:solidFill>
                  <a:srgbClr val="333333"/>
                </a:solidFill>
                <a:latin typeface="Carlito"/>
                <a:cs typeface="Carlito"/>
              </a:rPr>
              <a:t>Direct approach: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If you </a:t>
            </a:r>
            <a:r>
              <a:rPr spc="-15" dirty="0">
                <a:solidFill>
                  <a:srgbClr val="333333"/>
                </a:solidFill>
                <a:latin typeface="Carlito"/>
                <a:cs typeface="Carlito"/>
              </a:rPr>
              <a:t>have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the φ(</a:t>
            </a:r>
            <a:r>
              <a:rPr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1575" spc="-7" baseline="-18518" dirty="0">
                <a:solidFill>
                  <a:srgbClr val="333333"/>
                </a:solidFill>
                <a:latin typeface="Carlito"/>
                <a:cs typeface="Carlito"/>
              </a:rPr>
              <a:t>i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), you </a:t>
            </a:r>
            <a:r>
              <a:rPr spc="-15" dirty="0">
                <a:solidFill>
                  <a:srgbClr val="333333"/>
                </a:solidFill>
                <a:latin typeface="Carlito"/>
                <a:cs typeface="Carlito"/>
              </a:rPr>
              <a:t>have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the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Gram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matrix (and </a:t>
            </a:r>
            <a:r>
              <a:rPr spc="-15" dirty="0">
                <a:solidFill>
                  <a:srgbClr val="333333"/>
                </a:solidFill>
                <a:latin typeface="Carlito"/>
                <a:cs typeface="Carlito"/>
              </a:rPr>
              <a:t>it’s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easy to 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see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that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it will be positive semi-definite).</a:t>
            </a:r>
            <a:r>
              <a:rPr spc="2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i="1" spc="-10" dirty="0">
                <a:solidFill>
                  <a:srgbClr val="CC3333"/>
                </a:solidFill>
                <a:latin typeface="Carlito"/>
                <a:cs typeface="Carlito"/>
              </a:rPr>
              <a:t>Why?</a:t>
            </a:r>
            <a:endParaRPr dirty="0">
              <a:solidFill>
                <a:prstClr val="black"/>
              </a:solidFill>
              <a:latin typeface="Carlito"/>
              <a:cs typeface="Carlito"/>
            </a:endParaRPr>
          </a:p>
          <a:p>
            <a:pPr lvl="1" fontAlgn="auto">
              <a:spcBef>
                <a:spcPts val="15"/>
              </a:spcBef>
              <a:spcAft>
                <a:spcPts val="0"/>
              </a:spcAft>
              <a:buClr>
                <a:srgbClr val="333333"/>
              </a:buClr>
              <a:buFont typeface="Arial"/>
              <a:buChar char="–"/>
            </a:pPr>
            <a:endParaRPr sz="27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806450" marR="43180" lvl="1" indent="-285750" fontAlgn="auto">
              <a:lnSpc>
                <a:spcPct val="101400"/>
              </a:lnSpc>
              <a:spcBef>
                <a:spcPts val="5"/>
              </a:spcBef>
              <a:spcAft>
                <a:spcPts val="0"/>
              </a:spcAft>
              <a:buFont typeface="Arial"/>
              <a:buChar char="–"/>
              <a:tabLst>
                <a:tab pos="805815" algn="l"/>
                <a:tab pos="806450" algn="l"/>
              </a:tabLst>
            </a:pPr>
            <a:r>
              <a:rPr sz="2000" spc="-5" dirty="0">
                <a:solidFill>
                  <a:srgbClr val="333333"/>
                </a:solidFill>
                <a:latin typeface="Carlito"/>
                <a:cs typeface="Carlito"/>
              </a:rPr>
              <a:t>Indirect: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If you </a:t>
            </a:r>
            <a:r>
              <a:rPr spc="-15" dirty="0">
                <a:solidFill>
                  <a:srgbClr val="333333"/>
                </a:solidFill>
                <a:latin typeface="Carlito"/>
                <a:cs typeface="Carlito"/>
              </a:rPr>
              <a:t>have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the Kernel, write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down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the Kernel matrix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K</a:t>
            </a:r>
            <a:r>
              <a:rPr sz="1575" baseline="-18518" dirty="0">
                <a:solidFill>
                  <a:srgbClr val="333333"/>
                </a:solidFill>
                <a:latin typeface="Carlito"/>
                <a:cs typeface="Carlito"/>
              </a:rPr>
              <a:t>ij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and show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that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it is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a 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legitimate kernel,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without an </a:t>
            </a:r>
            <a:r>
              <a:rPr spc="-10" dirty="0">
                <a:solidFill>
                  <a:srgbClr val="333333"/>
                </a:solidFill>
                <a:latin typeface="Carlito"/>
                <a:cs typeface="Carlito"/>
              </a:rPr>
              <a:t>explicit </a:t>
            </a:r>
            <a:r>
              <a:rPr spc="-5" dirty="0">
                <a:solidFill>
                  <a:srgbClr val="333333"/>
                </a:solidFill>
                <a:latin typeface="Carlito"/>
                <a:cs typeface="Carlito"/>
              </a:rPr>
              <a:t>construction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of</a:t>
            </a:r>
            <a:r>
              <a:rPr spc="3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φ(</a:t>
            </a:r>
            <a:r>
              <a:rPr b="1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1575" baseline="-18518" dirty="0">
                <a:solidFill>
                  <a:srgbClr val="333333"/>
                </a:solidFill>
                <a:latin typeface="Carlito"/>
                <a:cs typeface="Carlito"/>
              </a:rPr>
              <a:t>i</a:t>
            </a:r>
            <a:r>
              <a:rPr dirty="0">
                <a:solidFill>
                  <a:srgbClr val="333333"/>
                </a:solidFill>
                <a:latin typeface="Carlito"/>
                <a:cs typeface="Carlito"/>
              </a:rPr>
              <a:t>)</a:t>
            </a:r>
            <a:endParaRPr dirty="0">
              <a:solidFill>
                <a:prstClr val="black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39084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Mercer’s</a:t>
            </a:r>
            <a:r>
              <a:rPr spc="-60" dirty="0"/>
              <a:t> </a:t>
            </a:r>
            <a:r>
              <a:rPr spc="-10" dirty="0"/>
              <a:t>condition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612074"/>
            <a:ext cx="8417560" cy="231521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0800" marR="38735" fontAlgn="auto">
              <a:lnSpc>
                <a:spcPts val="3329"/>
              </a:lnSpc>
              <a:spcBef>
                <a:spcPts val="235"/>
              </a:spcBef>
              <a:spcAft>
                <a:spcPts val="0"/>
              </a:spcAft>
            </a:pPr>
            <a:r>
              <a:rPr sz="2800" spc="-10" dirty="0">
                <a:solidFill>
                  <a:srgbClr val="333333"/>
                </a:solidFill>
                <a:latin typeface="Carlito"/>
                <a:cs typeface="Carlito"/>
              </a:rPr>
              <a:t>Let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K(</a:t>
            </a:r>
            <a:r>
              <a:rPr sz="28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800" b="1" spc="-5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) </a:t>
            </a:r>
            <a:r>
              <a:rPr sz="2800" dirty="0">
                <a:solidFill>
                  <a:srgbClr val="333333"/>
                </a:solidFill>
                <a:latin typeface="Carlito"/>
                <a:cs typeface="Carlito"/>
              </a:rPr>
              <a:t>be a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function </a:t>
            </a:r>
            <a:r>
              <a:rPr sz="2800" spc="-10" dirty="0">
                <a:solidFill>
                  <a:srgbClr val="333333"/>
                </a:solidFill>
                <a:latin typeface="Carlito"/>
                <a:cs typeface="Carlito"/>
              </a:rPr>
              <a:t>that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maps </a:t>
            </a:r>
            <a:r>
              <a:rPr sz="2800" spc="-15" dirty="0">
                <a:solidFill>
                  <a:srgbClr val="333333"/>
                </a:solidFill>
                <a:latin typeface="Carlito"/>
                <a:cs typeface="Carlito"/>
              </a:rPr>
              <a:t>two </a:t>
            </a:r>
            <a:r>
              <a:rPr sz="2800" dirty="0">
                <a:solidFill>
                  <a:srgbClr val="333333"/>
                </a:solidFill>
                <a:latin typeface="Carlito"/>
                <a:cs typeface="Carlito"/>
              </a:rPr>
              <a:t>n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dimensional  </a:t>
            </a:r>
            <a:r>
              <a:rPr sz="2800" spc="-20" dirty="0">
                <a:solidFill>
                  <a:srgbClr val="333333"/>
                </a:solidFill>
                <a:latin typeface="Carlito"/>
                <a:cs typeface="Carlito"/>
              </a:rPr>
              <a:t>vectors </a:t>
            </a:r>
            <a:r>
              <a:rPr sz="2800" spc="-15" dirty="0">
                <a:solidFill>
                  <a:srgbClr val="333333"/>
                </a:solidFill>
                <a:latin typeface="Carlito"/>
                <a:cs typeface="Carlito"/>
              </a:rPr>
              <a:t>to </a:t>
            </a:r>
            <a:r>
              <a:rPr sz="28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800" spc="-15" dirty="0">
                <a:solidFill>
                  <a:srgbClr val="333333"/>
                </a:solidFill>
                <a:latin typeface="Carlito"/>
                <a:cs typeface="Carlito"/>
              </a:rPr>
              <a:t>real</a:t>
            </a:r>
            <a:r>
              <a:rPr sz="2800" spc="4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number</a:t>
            </a:r>
            <a:endParaRPr sz="2800" dirty="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45"/>
              </a:spcBef>
              <a:spcAft>
                <a:spcPts val="0"/>
              </a:spcAft>
            </a:pPr>
            <a:endParaRPr sz="365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50800" marR="43180" fontAlgn="auto">
              <a:spcBef>
                <a:spcPts val="5"/>
              </a:spcBef>
              <a:spcAft>
                <a:spcPts val="0"/>
              </a:spcAft>
            </a:pPr>
            <a:r>
              <a:rPr sz="2800" dirty="0">
                <a:solidFill>
                  <a:srgbClr val="333333"/>
                </a:solidFill>
                <a:latin typeface="Carlito"/>
                <a:cs typeface="Carlito"/>
              </a:rPr>
              <a:t>K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is </a:t>
            </a:r>
            <a:r>
              <a:rPr sz="2800" dirty="0">
                <a:solidFill>
                  <a:srgbClr val="333333"/>
                </a:solidFill>
                <a:latin typeface="Carlito"/>
                <a:cs typeface="Carlito"/>
              </a:rPr>
              <a:t>a </a:t>
            </a:r>
            <a:r>
              <a:rPr sz="2800" spc="-15" dirty="0">
                <a:solidFill>
                  <a:srgbClr val="333333"/>
                </a:solidFill>
                <a:latin typeface="Carlito"/>
                <a:cs typeface="Carlito"/>
              </a:rPr>
              <a:t>valid </a:t>
            </a:r>
            <a:r>
              <a:rPr sz="2800" spc="-20" dirty="0">
                <a:solidFill>
                  <a:srgbClr val="333333"/>
                </a:solidFill>
                <a:latin typeface="Carlito"/>
                <a:cs typeface="Carlito"/>
              </a:rPr>
              <a:t>kernel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if </a:t>
            </a:r>
            <a:r>
              <a:rPr sz="2800" spc="-25" dirty="0">
                <a:solidFill>
                  <a:srgbClr val="333333"/>
                </a:solidFill>
                <a:latin typeface="Carlito"/>
                <a:cs typeface="Carlito"/>
              </a:rPr>
              <a:t>for </a:t>
            </a:r>
            <a:r>
              <a:rPr sz="2800" spc="-10" dirty="0">
                <a:solidFill>
                  <a:srgbClr val="333333"/>
                </a:solidFill>
                <a:latin typeface="Carlito"/>
                <a:cs typeface="Carlito"/>
              </a:rPr>
              <a:t>every finite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set </a:t>
            </a:r>
            <a:r>
              <a:rPr sz="2800" spc="-10" dirty="0">
                <a:solidFill>
                  <a:srgbClr val="333333"/>
                </a:solidFill>
                <a:latin typeface="Carlito"/>
                <a:cs typeface="Carlito"/>
              </a:rPr>
              <a:t>{x</a:t>
            </a:r>
            <a:r>
              <a:rPr sz="2775" spc="-15" baseline="-19519" dirty="0">
                <a:solidFill>
                  <a:srgbClr val="333333"/>
                </a:solidFill>
                <a:latin typeface="Carlito"/>
                <a:cs typeface="Carlito"/>
              </a:rPr>
              <a:t>1</a:t>
            </a:r>
            <a:r>
              <a:rPr sz="2800" spc="-10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800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775" baseline="-19519" dirty="0">
                <a:solidFill>
                  <a:srgbClr val="333333"/>
                </a:solidFill>
                <a:latin typeface="Carlito"/>
                <a:cs typeface="Carlito"/>
              </a:rPr>
              <a:t>2</a:t>
            </a:r>
            <a:r>
              <a:rPr sz="2800" dirty="0" smtClean="0">
                <a:solidFill>
                  <a:srgbClr val="333333"/>
                </a:solidFill>
                <a:latin typeface="Carlito"/>
                <a:cs typeface="Carlito"/>
              </a:rPr>
              <a:t>,</a:t>
            </a:r>
            <a:r>
              <a:rPr lang="en-IN" sz="2800" spc="20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lang="en-IN" sz="2800" spc="2020" dirty="0" smtClean="0">
                <a:solidFill>
                  <a:srgbClr val="333333"/>
                </a:solidFill>
                <a:latin typeface="Arial"/>
                <a:cs typeface="Arial"/>
              </a:rPr>
              <a:t>,,</a:t>
            </a:r>
            <a:r>
              <a:rPr sz="2800" spc="-5" dirty="0" smtClean="0">
                <a:solidFill>
                  <a:srgbClr val="333333"/>
                </a:solidFill>
                <a:latin typeface="Carlito"/>
                <a:cs typeface="Carlito"/>
              </a:rPr>
              <a:t>}, </a:t>
            </a:r>
            <a:r>
              <a:rPr sz="2800" spc="-25" dirty="0">
                <a:solidFill>
                  <a:srgbClr val="333333"/>
                </a:solidFill>
                <a:latin typeface="Carlito"/>
                <a:cs typeface="Carlito"/>
              </a:rPr>
              <a:t>for  </a:t>
            </a:r>
            <a:r>
              <a:rPr sz="2800" spc="-20" dirty="0">
                <a:solidFill>
                  <a:srgbClr val="333333"/>
                </a:solidFill>
                <a:latin typeface="Carlito"/>
                <a:cs typeface="Carlito"/>
              </a:rPr>
              <a:t>any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choice of </a:t>
            </a:r>
            <a:r>
              <a:rPr sz="2800" spc="-15" dirty="0">
                <a:solidFill>
                  <a:srgbClr val="333333"/>
                </a:solidFill>
                <a:latin typeface="Carlito"/>
                <a:cs typeface="Carlito"/>
              </a:rPr>
              <a:t>real valued </a:t>
            </a:r>
            <a:r>
              <a:rPr sz="2800" dirty="0">
                <a:solidFill>
                  <a:srgbClr val="333333"/>
                </a:solidFill>
                <a:latin typeface="Carlito"/>
                <a:cs typeface="Carlito"/>
              </a:rPr>
              <a:t>c</a:t>
            </a:r>
            <a:r>
              <a:rPr sz="2775" baseline="-19519" dirty="0">
                <a:solidFill>
                  <a:srgbClr val="333333"/>
                </a:solidFill>
                <a:latin typeface="Carlito"/>
                <a:cs typeface="Carlito"/>
              </a:rPr>
              <a:t>1</a:t>
            </a:r>
            <a:r>
              <a:rPr sz="2800" dirty="0">
                <a:solidFill>
                  <a:srgbClr val="333333"/>
                </a:solidFill>
                <a:latin typeface="Carlito"/>
                <a:cs typeface="Carlito"/>
              </a:rPr>
              <a:t>, c</a:t>
            </a:r>
            <a:r>
              <a:rPr sz="2775" baseline="-19519" dirty="0">
                <a:solidFill>
                  <a:srgbClr val="333333"/>
                </a:solidFill>
                <a:latin typeface="Carlito"/>
                <a:cs typeface="Carlito"/>
              </a:rPr>
              <a:t>2</a:t>
            </a:r>
            <a:r>
              <a:rPr sz="2800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lang="en-IN" sz="2800" spc="1010" dirty="0" smtClean="0">
                <a:solidFill>
                  <a:srgbClr val="333333"/>
                </a:solidFill>
                <a:latin typeface="Arial"/>
                <a:cs typeface="Arial"/>
              </a:rPr>
              <a:t>..</a:t>
            </a:r>
            <a:r>
              <a:rPr sz="2800" spc="1010" dirty="0" smtClean="0">
                <a:solidFill>
                  <a:srgbClr val="333333"/>
                </a:solidFill>
                <a:latin typeface="Carlito"/>
                <a:cs typeface="Carlito"/>
              </a:rPr>
              <a:t>,</a:t>
            </a:r>
            <a:r>
              <a:rPr sz="2800" spc="65" dirty="0" smtClean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800" spc="-15" dirty="0">
                <a:solidFill>
                  <a:srgbClr val="333333"/>
                </a:solidFill>
                <a:latin typeface="Carlito"/>
                <a:cs typeface="Carlito"/>
              </a:rPr>
              <a:t>we </a:t>
            </a:r>
            <a:r>
              <a:rPr sz="2800" spc="-20" dirty="0">
                <a:solidFill>
                  <a:srgbClr val="333333"/>
                </a:solidFill>
                <a:latin typeface="Carlito"/>
                <a:cs typeface="Carlito"/>
              </a:rPr>
              <a:t>have</a:t>
            </a:r>
            <a:endParaRPr sz="28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70949" y="4245823"/>
            <a:ext cx="3602101" cy="9083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96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1264"/>
            <a:ext cx="38995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Polynomial</a:t>
            </a:r>
            <a:r>
              <a:rPr spc="-55" dirty="0"/>
              <a:t> </a:t>
            </a:r>
            <a:r>
              <a:rPr spc="-25" dirty="0"/>
              <a:t>kernels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97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85140" y="1612074"/>
            <a:ext cx="7833359" cy="3938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0" indent="-342900" fontAlgn="auto">
              <a:spcBef>
                <a:spcPts val="100"/>
              </a:spcBef>
              <a:spcAft>
                <a:spcPts val="0"/>
              </a:spcAft>
              <a:buFont typeface="Arial"/>
              <a:buChar char="•"/>
              <a:tabLst>
                <a:tab pos="405765" algn="l"/>
                <a:tab pos="406400" algn="l"/>
              </a:tabLst>
            </a:pP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Linear </a:t>
            </a:r>
            <a:r>
              <a:rPr sz="2800" spc="-20" dirty="0">
                <a:solidFill>
                  <a:srgbClr val="333333"/>
                </a:solidFill>
                <a:latin typeface="Carlito"/>
                <a:cs typeface="Carlito"/>
              </a:rPr>
              <a:t>kernel: </a:t>
            </a:r>
            <a:r>
              <a:rPr sz="2800" dirty="0">
                <a:solidFill>
                  <a:srgbClr val="3366CC"/>
                </a:solidFill>
                <a:latin typeface="Carlito"/>
                <a:cs typeface="Carlito"/>
              </a:rPr>
              <a:t>k(</a:t>
            </a:r>
            <a:r>
              <a:rPr sz="2800" b="1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800" dirty="0">
                <a:solidFill>
                  <a:srgbClr val="3366CC"/>
                </a:solidFill>
                <a:latin typeface="Carlito"/>
                <a:cs typeface="Carlito"/>
              </a:rPr>
              <a:t>, </a:t>
            </a:r>
            <a:r>
              <a:rPr sz="2800" b="1" spc="-5" dirty="0">
                <a:solidFill>
                  <a:srgbClr val="3366CC"/>
                </a:solidFill>
                <a:latin typeface="Carlito"/>
                <a:cs typeface="Carlito"/>
              </a:rPr>
              <a:t>z</a:t>
            </a:r>
            <a:r>
              <a:rPr sz="2800" spc="-5" dirty="0">
                <a:solidFill>
                  <a:srgbClr val="3366CC"/>
                </a:solidFill>
                <a:latin typeface="Carlito"/>
                <a:cs typeface="Carlito"/>
              </a:rPr>
              <a:t>) </a:t>
            </a:r>
            <a:r>
              <a:rPr sz="2800" dirty="0">
                <a:solidFill>
                  <a:srgbClr val="3366CC"/>
                </a:solidFill>
                <a:latin typeface="Carlito"/>
                <a:cs typeface="Carlito"/>
              </a:rPr>
              <a:t>=</a:t>
            </a:r>
            <a:r>
              <a:rPr sz="2800" spc="40" dirty="0">
                <a:solidFill>
                  <a:srgbClr val="3366CC"/>
                </a:solidFill>
                <a:latin typeface="Carlito"/>
                <a:cs typeface="Carlito"/>
              </a:rPr>
              <a:t> </a:t>
            </a:r>
            <a:r>
              <a:rPr sz="2800" b="1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775" baseline="25525" dirty="0">
                <a:solidFill>
                  <a:srgbClr val="3366CC"/>
                </a:solidFill>
                <a:latin typeface="Carlito"/>
                <a:cs typeface="Carlito"/>
              </a:rPr>
              <a:t>T</a:t>
            </a:r>
            <a:r>
              <a:rPr sz="2800" b="1" dirty="0">
                <a:solidFill>
                  <a:srgbClr val="3366CC"/>
                </a:solidFill>
                <a:latin typeface="Carlito"/>
                <a:cs typeface="Carlito"/>
              </a:rPr>
              <a:t>z</a:t>
            </a:r>
            <a:endParaRPr sz="2800" dirty="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35"/>
              </a:spcBef>
              <a:spcAft>
                <a:spcPts val="0"/>
              </a:spcAft>
              <a:buClr>
                <a:srgbClr val="333333"/>
              </a:buClr>
              <a:buFont typeface="Arial"/>
              <a:buChar char="•"/>
            </a:pPr>
            <a:endParaRPr sz="325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406400" indent="-342900" fontAlgn="auto">
              <a:spcBef>
                <a:spcPts val="5"/>
              </a:spcBef>
              <a:spcAft>
                <a:spcPts val="0"/>
              </a:spcAft>
              <a:buFont typeface="Arial"/>
              <a:buChar char="•"/>
              <a:tabLst>
                <a:tab pos="405765" algn="l"/>
                <a:tab pos="406400" algn="l"/>
              </a:tabLst>
            </a:pPr>
            <a:r>
              <a:rPr sz="2800" spc="-10" dirty="0">
                <a:solidFill>
                  <a:srgbClr val="333333"/>
                </a:solidFill>
                <a:latin typeface="Carlito"/>
                <a:cs typeface="Carlito"/>
              </a:rPr>
              <a:t>Polynomial </a:t>
            </a:r>
            <a:r>
              <a:rPr sz="2800" spc="-20" dirty="0">
                <a:solidFill>
                  <a:srgbClr val="333333"/>
                </a:solidFill>
                <a:latin typeface="Carlito"/>
                <a:cs typeface="Carlito"/>
              </a:rPr>
              <a:t>kernel 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2800" spc="-10" dirty="0">
                <a:solidFill>
                  <a:srgbClr val="333333"/>
                </a:solidFill>
                <a:latin typeface="Carlito"/>
                <a:cs typeface="Carlito"/>
              </a:rPr>
              <a:t>degree </a:t>
            </a:r>
            <a:r>
              <a:rPr sz="2800" i="1" spc="-5" dirty="0">
                <a:solidFill>
                  <a:srgbClr val="333333"/>
                </a:solidFill>
                <a:latin typeface="Carlito"/>
                <a:cs typeface="Carlito"/>
              </a:rPr>
              <a:t>d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: </a:t>
            </a:r>
            <a:r>
              <a:rPr sz="2800" dirty="0">
                <a:solidFill>
                  <a:srgbClr val="3366CC"/>
                </a:solidFill>
                <a:latin typeface="Carlito"/>
                <a:cs typeface="Carlito"/>
              </a:rPr>
              <a:t>k(</a:t>
            </a:r>
            <a:r>
              <a:rPr sz="2800" b="1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800" dirty="0">
                <a:solidFill>
                  <a:srgbClr val="3366CC"/>
                </a:solidFill>
                <a:latin typeface="Carlito"/>
                <a:cs typeface="Carlito"/>
              </a:rPr>
              <a:t>, </a:t>
            </a:r>
            <a:r>
              <a:rPr sz="2800" b="1" spc="-5" dirty="0">
                <a:solidFill>
                  <a:srgbClr val="3366CC"/>
                </a:solidFill>
                <a:latin typeface="Carlito"/>
                <a:cs typeface="Carlito"/>
              </a:rPr>
              <a:t>z</a:t>
            </a:r>
            <a:r>
              <a:rPr sz="2800" spc="-5" dirty="0">
                <a:solidFill>
                  <a:srgbClr val="3366CC"/>
                </a:solidFill>
                <a:latin typeface="Carlito"/>
                <a:cs typeface="Carlito"/>
              </a:rPr>
              <a:t>) </a:t>
            </a:r>
            <a:r>
              <a:rPr sz="2800" dirty="0">
                <a:solidFill>
                  <a:srgbClr val="3366CC"/>
                </a:solidFill>
                <a:latin typeface="Carlito"/>
                <a:cs typeface="Carlito"/>
              </a:rPr>
              <a:t>=</a:t>
            </a:r>
            <a:r>
              <a:rPr sz="2800" spc="40" dirty="0">
                <a:solidFill>
                  <a:srgbClr val="3366CC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3366CC"/>
                </a:solidFill>
                <a:latin typeface="Carlito"/>
                <a:cs typeface="Carlito"/>
              </a:rPr>
              <a:t>(</a:t>
            </a:r>
            <a:r>
              <a:rPr sz="2800" b="1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775" baseline="25525" dirty="0">
                <a:solidFill>
                  <a:srgbClr val="3366CC"/>
                </a:solidFill>
                <a:latin typeface="Carlito"/>
                <a:cs typeface="Carlito"/>
              </a:rPr>
              <a:t>T</a:t>
            </a:r>
            <a:r>
              <a:rPr sz="2800" b="1" dirty="0">
                <a:solidFill>
                  <a:srgbClr val="3366CC"/>
                </a:solidFill>
                <a:latin typeface="Carlito"/>
                <a:cs typeface="Carlito"/>
              </a:rPr>
              <a:t>z</a:t>
            </a:r>
            <a:r>
              <a:rPr sz="2800" dirty="0">
                <a:solidFill>
                  <a:srgbClr val="3366CC"/>
                </a:solidFill>
                <a:latin typeface="Carlito"/>
                <a:cs typeface="Carlito"/>
              </a:rPr>
              <a:t>)</a:t>
            </a:r>
            <a:r>
              <a:rPr sz="2775" i="1" baseline="25525" dirty="0">
                <a:solidFill>
                  <a:srgbClr val="3366CC"/>
                </a:solidFill>
                <a:latin typeface="Carlito"/>
                <a:cs typeface="Carlito"/>
              </a:rPr>
              <a:t>d</a:t>
            </a:r>
            <a:endParaRPr sz="2775" baseline="25525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806450" lvl="1" indent="-285750" fontAlgn="auto">
              <a:spcBef>
                <a:spcPts val="605"/>
              </a:spcBef>
              <a:spcAft>
                <a:spcPts val="0"/>
              </a:spcAft>
              <a:buFont typeface="Arial"/>
              <a:buChar char="–"/>
              <a:tabLst>
                <a:tab pos="806450" algn="l"/>
              </a:tabLst>
            </a:pP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only </a:t>
            </a:r>
            <a:r>
              <a:rPr sz="2400" i="1" spc="-5" dirty="0" smtClean="0">
                <a:solidFill>
                  <a:srgbClr val="333333"/>
                </a:solidFill>
                <a:latin typeface="Carlito"/>
                <a:cs typeface="Carlito"/>
              </a:rPr>
              <a:t>d</a:t>
            </a:r>
            <a:r>
              <a:rPr lang="en-IN" sz="2400" i="1" spc="-5" dirty="0" smtClean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400" spc="-5" dirty="0" err="1" smtClean="0">
                <a:solidFill>
                  <a:srgbClr val="333333"/>
                </a:solidFill>
                <a:latin typeface="Carlito"/>
                <a:cs typeface="Carlito"/>
              </a:rPr>
              <a:t>th</a:t>
            </a:r>
            <a:r>
              <a:rPr sz="2400" spc="-5" dirty="0" smtClean="0">
                <a:solidFill>
                  <a:srgbClr val="333333"/>
                </a:solidFill>
                <a:latin typeface="Carlito"/>
                <a:cs typeface="Carlito"/>
              </a:rPr>
              <a:t>-order</a:t>
            </a:r>
            <a:r>
              <a:rPr sz="2400" spc="-10" dirty="0" smtClean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interactions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Font typeface="Arial"/>
              <a:buChar char="–"/>
            </a:pPr>
            <a:endParaRPr sz="2900" dirty="0">
              <a:solidFill>
                <a:prstClr val="black"/>
              </a:solidFill>
              <a:latin typeface="Carlito"/>
              <a:cs typeface="Carlito"/>
            </a:endParaRPr>
          </a:p>
          <a:p>
            <a:pPr lvl="1" fontAlgn="auto">
              <a:spcBef>
                <a:spcPts val="10"/>
              </a:spcBef>
              <a:spcAft>
                <a:spcPts val="0"/>
              </a:spcAft>
              <a:buClr>
                <a:srgbClr val="333333"/>
              </a:buClr>
              <a:buFont typeface="Arial"/>
              <a:buChar char="–"/>
            </a:pPr>
            <a:endParaRPr sz="235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406400" marR="43180" indent="-3429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tabLst>
                <a:tab pos="405765" algn="l"/>
                <a:tab pos="406400" algn="l"/>
              </a:tabLst>
            </a:pPr>
            <a:r>
              <a:rPr sz="2800" spc="-10" dirty="0">
                <a:solidFill>
                  <a:srgbClr val="333333"/>
                </a:solidFill>
                <a:latin typeface="Carlito"/>
                <a:cs typeface="Carlito"/>
              </a:rPr>
              <a:t>Polynomial </a:t>
            </a:r>
            <a:r>
              <a:rPr sz="2800" spc="-20" dirty="0">
                <a:solidFill>
                  <a:srgbClr val="333333"/>
                </a:solidFill>
                <a:latin typeface="Carlito"/>
                <a:cs typeface="Carlito"/>
              </a:rPr>
              <a:t>kernel </a:t>
            </a:r>
            <a:r>
              <a:rPr sz="2800" dirty="0">
                <a:solidFill>
                  <a:srgbClr val="333333"/>
                </a:solidFill>
                <a:latin typeface="Carlito"/>
                <a:cs typeface="Carlito"/>
              </a:rPr>
              <a:t>up </a:t>
            </a:r>
            <a:r>
              <a:rPr sz="2800" spc="-15" dirty="0">
                <a:solidFill>
                  <a:srgbClr val="333333"/>
                </a:solidFill>
                <a:latin typeface="Carlito"/>
                <a:cs typeface="Carlito"/>
              </a:rPr>
              <a:t>to degree </a:t>
            </a:r>
            <a:r>
              <a:rPr sz="2800" i="1" spc="-5" dirty="0">
                <a:solidFill>
                  <a:srgbClr val="333333"/>
                </a:solidFill>
                <a:latin typeface="Carlito"/>
                <a:cs typeface="Carlito"/>
              </a:rPr>
              <a:t>d</a:t>
            </a:r>
            <a:r>
              <a:rPr sz="2800" spc="-5" dirty="0">
                <a:solidFill>
                  <a:srgbClr val="333333"/>
                </a:solidFill>
                <a:latin typeface="Carlito"/>
                <a:cs typeface="Carlito"/>
              </a:rPr>
              <a:t>: </a:t>
            </a:r>
            <a:r>
              <a:rPr sz="2800" dirty="0">
                <a:solidFill>
                  <a:srgbClr val="3366CC"/>
                </a:solidFill>
                <a:latin typeface="Carlito"/>
                <a:cs typeface="Carlito"/>
              </a:rPr>
              <a:t>k(</a:t>
            </a:r>
            <a:r>
              <a:rPr sz="2800" b="1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800" dirty="0">
                <a:solidFill>
                  <a:srgbClr val="3366CC"/>
                </a:solidFill>
                <a:latin typeface="Carlito"/>
                <a:cs typeface="Carlito"/>
              </a:rPr>
              <a:t>, </a:t>
            </a:r>
            <a:r>
              <a:rPr sz="2800" b="1" spc="-5" dirty="0">
                <a:solidFill>
                  <a:srgbClr val="3366CC"/>
                </a:solidFill>
                <a:latin typeface="Carlito"/>
                <a:cs typeface="Carlito"/>
              </a:rPr>
              <a:t>z</a:t>
            </a:r>
            <a:r>
              <a:rPr sz="2800" spc="-5" dirty="0">
                <a:solidFill>
                  <a:srgbClr val="3366CC"/>
                </a:solidFill>
                <a:latin typeface="Carlito"/>
                <a:cs typeface="Carlito"/>
              </a:rPr>
              <a:t>) </a:t>
            </a:r>
            <a:r>
              <a:rPr sz="2800" dirty="0">
                <a:solidFill>
                  <a:srgbClr val="3366CC"/>
                </a:solidFill>
                <a:latin typeface="Carlito"/>
                <a:cs typeface="Carlito"/>
              </a:rPr>
              <a:t>= (</a:t>
            </a:r>
            <a:r>
              <a:rPr sz="2800" b="1" dirty="0">
                <a:solidFill>
                  <a:srgbClr val="3366CC"/>
                </a:solidFill>
                <a:latin typeface="Carlito"/>
                <a:cs typeface="Carlito"/>
              </a:rPr>
              <a:t>x</a:t>
            </a:r>
            <a:r>
              <a:rPr sz="2775" baseline="25525" dirty="0">
                <a:solidFill>
                  <a:srgbClr val="3366CC"/>
                </a:solidFill>
                <a:latin typeface="Carlito"/>
                <a:cs typeface="Carlito"/>
              </a:rPr>
              <a:t>T</a:t>
            </a:r>
            <a:r>
              <a:rPr sz="2800" b="1" dirty="0">
                <a:solidFill>
                  <a:srgbClr val="3366CC"/>
                </a:solidFill>
                <a:latin typeface="Carlito"/>
                <a:cs typeface="Carlito"/>
              </a:rPr>
              <a:t>z </a:t>
            </a:r>
            <a:r>
              <a:rPr sz="2800" dirty="0">
                <a:solidFill>
                  <a:srgbClr val="3366CC"/>
                </a:solidFill>
                <a:latin typeface="Carlito"/>
                <a:cs typeface="Carlito"/>
              </a:rPr>
              <a:t>+ c)</a:t>
            </a:r>
            <a:r>
              <a:rPr sz="2775" i="1" baseline="25525" dirty="0">
                <a:solidFill>
                  <a:srgbClr val="3366CC"/>
                </a:solidFill>
                <a:latin typeface="Carlito"/>
                <a:cs typeface="Carlito"/>
              </a:rPr>
              <a:t>d </a:t>
            </a:r>
            <a:r>
              <a:rPr sz="1850" i="1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333333"/>
                </a:solidFill>
                <a:latin typeface="Carlito"/>
                <a:cs typeface="Carlito"/>
              </a:rPr>
              <a:t>(c&gt;0)</a:t>
            </a:r>
            <a:endParaRPr sz="28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806450" lvl="1" indent="-285750" fontAlgn="auto">
              <a:spcBef>
                <a:spcPts val="580"/>
              </a:spcBef>
              <a:spcAft>
                <a:spcPts val="0"/>
              </a:spcAft>
              <a:buFont typeface="Arial"/>
              <a:buChar char="–"/>
              <a:tabLst>
                <a:tab pos="806450" algn="l"/>
              </a:tabLst>
            </a:pP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all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interactions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of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order </a:t>
            </a:r>
            <a:r>
              <a:rPr sz="2400" i="1" dirty="0">
                <a:solidFill>
                  <a:srgbClr val="333333"/>
                </a:solidFill>
                <a:latin typeface="Carlito"/>
                <a:cs typeface="Carlito"/>
              </a:rPr>
              <a:t>d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or</a:t>
            </a:r>
            <a:r>
              <a:rPr sz="2400" spc="-1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333333"/>
                </a:solidFill>
                <a:latin typeface="Carlito"/>
                <a:cs typeface="Carlito"/>
              </a:rPr>
              <a:t>lower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62913"/>
            <a:ext cx="4569460" cy="101790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pc="-5" dirty="0"/>
              <a:t>Gaussian</a:t>
            </a:r>
            <a:r>
              <a:rPr spc="-20" dirty="0"/>
              <a:t> Kernel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-5" dirty="0"/>
              <a:t>(or the </a:t>
            </a:r>
            <a:r>
              <a:rPr sz="2200" spc="-15" dirty="0"/>
              <a:t>radial </a:t>
            </a:r>
            <a:r>
              <a:rPr sz="2200" spc="-5" dirty="0"/>
              <a:t>basis function</a:t>
            </a:r>
            <a:r>
              <a:rPr sz="2200" spc="-25" dirty="0"/>
              <a:t> </a:t>
            </a:r>
            <a:r>
              <a:rPr sz="2200" spc="-15" dirty="0"/>
              <a:t>kernel)</a:t>
            </a:r>
            <a:endParaRPr sz="2200" dirty="0"/>
          </a:p>
        </p:txBody>
      </p:sp>
      <p:sp>
        <p:nvSpPr>
          <p:cNvPr id="3" name="object 3"/>
          <p:cNvSpPr txBox="1"/>
          <p:nvPr/>
        </p:nvSpPr>
        <p:spPr>
          <a:xfrm>
            <a:off x="955038" y="2422219"/>
            <a:ext cx="7677151" cy="312008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36550" indent="-285750" fontAlgn="auto">
              <a:spcBef>
                <a:spcPts val="650"/>
              </a:spcBef>
              <a:spcAft>
                <a:spcPts val="0"/>
              </a:spcAft>
              <a:buFont typeface="Arial"/>
              <a:buChar char="–"/>
              <a:tabLst>
                <a:tab pos="336550" algn="l"/>
              </a:tabLst>
            </a:pP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(x 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− </a:t>
            </a: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z)</a:t>
            </a:r>
            <a:r>
              <a:rPr sz="2400" spc="-7" baseline="26041" dirty="0">
                <a:solidFill>
                  <a:prstClr val="black"/>
                </a:solidFill>
                <a:latin typeface="Carlito"/>
                <a:cs typeface="Carlito"/>
              </a:rPr>
              <a:t>2</a:t>
            </a: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: </a:t>
            </a:r>
            <a:r>
              <a:rPr sz="2400" spc="-10" dirty="0">
                <a:solidFill>
                  <a:prstClr val="black"/>
                </a:solidFill>
                <a:latin typeface="Carlito"/>
                <a:cs typeface="Carlito"/>
              </a:rPr>
              <a:t>squared </a:t>
            </a: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Euclidean </a:t>
            </a:r>
            <a:r>
              <a:rPr sz="2400" spc="-10" dirty="0">
                <a:solidFill>
                  <a:prstClr val="black"/>
                </a:solidFill>
                <a:latin typeface="Carlito"/>
                <a:cs typeface="Carlito"/>
              </a:rPr>
              <a:t>distance between </a:t>
            </a:r>
            <a:r>
              <a:rPr sz="2400" b="1" dirty="0">
                <a:solidFill>
                  <a:prstClr val="black"/>
                </a:solidFill>
                <a:latin typeface="Carlito"/>
                <a:cs typeface="Carlito"/>
              </a:rPr>
              <a:t>x 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and </a:t>
            </a:r>
            <a:r>
              <a:rPr sz="2400" b="1" dirty="0">
                <a:solidFill>
                  <a:prstClr val="black"/>
                </a:solidFill>
                <a:latin typeface="Carlito"/>
                <a:cs typeface="Carlito"/>
              </a:rPr>
              <a:t>z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336550" indent="-285750" fontAlgn="auto">
              <a:spcBef>
                <a:spcPts val="555"/>
              </a:spcBef>
              <a:spcAft>
                <a:spcPts val="0"/>
              </a:spcAft>
              <a:buFont typeface="Arial"/>
              <a:buChar char="–"/>
              <a:tabLst>
                <a:tab pos="336550" algn="l"/>
              </a:tabLst>
            </a:pP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c = </a:t>
            </a: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σ</a:t>
            </a:r>
            <a:r>
              <a:rPr sz="2400" spc="-7" baseline="26041" dirty="0">
                <a:solidFill>
                  <a:prstClr val="black"/>
                </a:solidFill>
                <a:latin typeface="Carlito"/>
                <a:cs typeface="Carlito"/>
              </a:rPr>
              <a:t>2</a:t>
            </a: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: 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a </a:t>
            </a:r>
            <a:r>
              <a:rPr sz="2400" spc="-10" dirty="0">
                <a:solidFill>
                  <a:prstClr val="black"/>
                </a:solidFill>
                <a:latin typeface="Carlito"/>
                <a:cs typeface="Carlito"/>
              </a:rPr>
              <a:t>free</a:t>
            </a:r>
            <a:r>
              <a:rPr sz="2400" spc="-3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Carlito"/>
                <a:cs typeface="Carlito"/>
              </a:rPr>
              <a:t>parameter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336550" indent="-285750" fontAlgn="auto">
              <a:spcBef>
                <a:spcPts val="585"/>
              </a:spcBef>
              <a:spcAft>
                <a:spcPts val="0"/>
              </a:spcAft>
              <a:buFont typeface="Arial"/>
              <a:buChar char="–"/>
              <a:tabLst>
                <a:tab pos="336550" algn="l"/>
                <a:tab pos="4331970" algn="l"/>
              </a:tabLst>
            </a:pP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very small c: 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K ≈</a:t>
            </a:r>
            <a:r>
              <a:rPr sz="2400" spc="1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identity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Carlito"/>
                <a:cs typeface="Carlito"/>
              </a:rPr>
              <a:t>matrix	</a:t>
            </a: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(every </a:t>
            </a:r>
            <a:r>
              <a:rPr sz="2400" spc="-10" dirty="0">
                <a:solidFill>
                  <a:prstClr val="black"/>
                </a:solidFill>
                <a:latin typeface="Carlito"/>
                <a:cs typeface="Carlito"/>
              </a:rPr>
              <a:t>item </a:t>
            </a: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is</a:t>
            </a:r>
            <a:r>
              <a:rPr sz="2400" spc="-4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prstClr val="black"/>
                </a:solidFill>
                <a:latin typeface="Carlito"/>
                <a:cs typeface="Carlito"/>
              </a:rPr>
              <a:t>different)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336550" indent="-285750" fontAlgn="auto">
              <a:spcBef>
                <a:spcPts val="590"/>
              </a:spcBef>
              <a:spcAft>
                <a:spcPts val="0"/>
              </a:spcAft>
              <a:buFont typeface="Arial"/>
              <a:buChar char="–"/>
              <a:tabLst>
                <a:tab pos="336550" algn="l"/>
                <a:tab pos="1963420" algn="l"/>
                <a:tab pos="3903979" algn="l"/>
              </a:tabLst>
            </a:pP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very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prstClr val="black"/>
                </a:solidFill>
                <a:latin typeface="Carlito"/>
                <a:cs typeface="Carlito"/>
              </a:rPr>
              <a:t>large</a:t>
            </a:r>
            <a:r>
              <a:rPr sz="2400" spc="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5" dirty="0" smtClean="0">
                <a:solidFill>
                  <a:prstClr val="black"/>
                </a:solidFill>
                <a:latin typeface="Carlito"/>
                <a:cs typeface="Carlito"/>
              </a:rPr>
              <a:t>c:</a:t>
            </a:r>
            <a:r>
              <a:rPr lang="en-IN" sz="2400" spc="-5" dirty="0" smtClean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dirty="0" smtClean="0">
                <a:solidFill>
                  <a:prstClr val="black"/>
                </a:solidFill>
                <a:latin typeface="Carlito"/>
                <a:cs typeface="Carlito"/>
              </a:rPr>
              <a:t>K 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≈</a:t>
            </a:r>
            <a:r>
              <a:rPr sz="2400" spc="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unit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10" dirty="0" smtClean="0">
                <a:solidFill>
                  <a:prstClr val="black"/>
                </a:solidFill>
                <a:latin typeface="Carlito"/>
                <a:cs typeface="Carlito"/>
              </a:rPr>
              <a:t>matrix</a:t>
            </a:r>
            <a:r>
              <a:rPr lang="en-IN" sz="2400" spc="-10" dirty="0" smtClean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5" dirty="0" smtClean="0">
                <a:solidFill>
                  <a:prstClr val="black"/>
                </a:solidFill>
                <a:latin typeface="Carlito"/>
                <a:cs typeface="Carlito"/>
              </a:rPr>
              <a:t>(all </a:t>
            </a:r>
            <a:r>
              <a:rPr sz="2400" spc="-10" dirty="0">
                <a:solidFill>
                  <a:prstClr val="black"/>
                </a:solidFill>
                <a:latin typeface="Carlito"/>
                <a:cs typeface="Carlito"/>
              </a:rPr>
              <a:t>items </a:t>
            </a:r>
            <a:r>
              <a:rPr sz="2400" spc="-15" dirty="0">
                <a:solidFill>
                  <a:prstClr val="black"/>
                </a:solidFill>
                <a:latin typeface="Carlito"/>
                <a:cs typeface="Carlito"/>
              </a:rPr>
              <a:t>are </a:t>
            </a: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the same)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50"/>
              </a:spcBef>
              <a:spcAft>
                <a:spcPts val="0"/>
              </a:spcAft>
              <a:buFontTx/>
              <a:buChar char="–"/>
            </a:pPr>
            <a:endParaRPr sz="325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3365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–"/>
              <a:tabLst>
                <a:tab pos="336550" algn="l"/>
              </a:tabLst>
            </a:pP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k(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)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≈ 1 when 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400" b="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sz="2400" b="1" spc="-4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close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336550" indent="-285750" fontAlgn="auto">
              <a:spcBef>
                <a:spcPts val="590"/>
              </a:spcBef>
              <a:spcAft>
                <a:spcPts val="0"/>
              </a:spcAft>
              <a:buFont typeface="Arial"/>
              <a:buChar char="–"/>
              <a:tabLst>
                <a:tab pos="336550" algn="l"/>
              </a:tabLst>
            </a:pP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k(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)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≈ 0 when 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400" b="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sz="2400" b="1" spc="-5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dissimilar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89600" y="4991100"/>
            <a:ext cx="2667000" cy="171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09520" y="1405712"/>
            <a:ext cx="5100320" cy="1632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98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62913"/>
            <a:ext cx="5153660" cy="101790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pc="-5" dirty="0"/>
              <a:t>Gaussian</a:t>
            </a:r>
            <a:r>
              <a:rPr spc="-20" dirty="0"/>
              <a:t> Kernel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00" spc="-5" dirty="0"/>
              <a:t>(or the </a:t>
            </a:r>
            <a:r>
              <a:rPr sz="2200" spc="-15" dirty="0"/>
              <a:t>radial </a:t>
            </a:r>
            <a:r>
              <a:rPr sz="2200" spc="-5" dirty="0"/>
              <a:t>basis function</a:t>
            </a:r>
            <a:r>
              <a:rPr sz="2200" spc="-25" dirty="0"/>
              <a:t> </a:t>
            </a:r>
            <a:r>
              <a:rPr sz="2200" spc="-15" dirty="0"/>
              <a:t>kernel)</a:t>
            </a:r>
            <a:endParaRPr sz="2200" dirty="0"/>
          </a:p>
        </p:txBody>
      </p:sp>
      <p:sp>
        <p:nvSpPr>
          <p:cNvPr id="3" name="object 3"/>
          <p:cNvSpPr/>
          <p:nvPr/>
        </p:nvSpPr>
        <p:spPr>
          <a:xfrm>
            <a:off x="5689600" y="4991100"/>
            <a:ext cx="2667000" cy="171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09520" y="1405712"/>
            <a:ext cx="5100320" cy="1632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0040" y="2422219"/>
            <a:ext cx="8312150" cy="4115229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971550" indent="-285750" fontAlgn="auto">
              <a:spcBef>
                <a:spcPts val="650"/>
              </a:spcBef>
              <a:spcAft>
                <a:spcPts val="0"/>
              </a:spcAft>
              <a:buFont typeface="Arial"/>
              <a:buChar char="–"/>
              <a:tabLst>
                <a:tab pos="971550" algn="l"/>
              </a:tabLst>
            </a:pP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(x 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− </a:t>
            </a: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z)</a:t>
            </a:r>
            <a:r>
              <a:rPr sz="2400" spc="-7" baseline="26041" dirty="0">
                <a:solidFill>
                  <a:prstClr val="black"/>
                </a:solidFill>
                <a:latin typeface="Carlito"/>
                <a:cs typeface="Carlito"/>
              </a:rPr>
              <a:t>2</a:t>
            </a: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: </a:t>
            </a:r>
            <a:r>
              <a:rPr sz="2400" spc="-10" dirty="0">
                <a:solidFill>
                  <a:prstClr val="black"/>
                </a:solidFill>
                <a:latin typeface="Carlito"/>
                <a:cs typeface="Carlito"/>
              </a:rPr>
              <a:t>squared </a:t>
            </a: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Euclidean </a:t>
            </a:r>
            <a:r>
              <a:rPr sz="2400" spc="-10" dirty="0">
                <a:solidFill>
                  <a:prstClr val="black"/>
                </a:solidFill>
                <a:latin typeface="Carlito"/>
                <a:cs typeface="Carlito"/>
              </a:rPr>
              <a:t>distance between </a:t>
            </a:r>
            <a:r>
              <a:rPr sz="2400" b="1" dirty="0">
                <a:solidFill>
                  <a:prstClr val="black"/>
                </a:solidFill>
                <a:latin typeface="Carlito"/>
                <a:cs typeface="Carlito"/>
              </a:rPr>
              <a:t>x 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and </a:t>
            </a:r>
            <a:r>
              <a:rPr sz="2400" b="1" dirty="0">
                <a:solidFill>
                  <a:prstClr val="black"/>
                </a:solidFill>
                <a:latin typeface="Carlito"/>
                <a:cs typeface="Carlito"/>
              </a:rPr>
              <a:t>z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971550" indent="-285750" fontAlgn="auto">
              <a:spcBef>
                <a:spcPts val="555"/>
              </a:spcBef>
              <a:spcAft>
                <a:spcPts val="0"/>
              </a:spcAft>
              <a:buFont typeface="Arial"/>
              <a:buChar char="–"/>
              <a:tabLst>
                <a:tab pos="971550" algn="l"/>
              </a:tabLst>
            </a:pP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c = </a:t>
            </a: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σ</a:t>
            </a:r>
            <a:r>
              <a:rPr sz="2400" spc="-7" baseline="26041" dirty="0">
                <a:solidFill>
                  <a:prstClr val="black"/>
                </a:solidFill>
                <a:latin typeface="Carlito"/>
                <a:cs typeface="Carlito"/>
              </a:rPr>
              <a:t>2</a:t>
            </a: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: 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a </a:t>
            </a:r>
            <a:r>
              <a:rPr sz="2400" spc="-10" dirty="0">
                <a:solidFill>
                  <a:prstClr val="black"/>
                </a:solidFill>
                <a:latin typeface="Carlito"/>
                <a:cs typeface="Carlito"/>
              </a:rPr>
              <a:t>free</a:t>
            </a:r>
            <a:r>
              <a:rPr sz="2400" spc="-3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Carlito"/>
                <a:cs typeface="Carlito"/>
              </a:rPr>
              <a:t>parameter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971550" indent="-285750" fontAlgn="auto">
              <a:spcBef>
                <a:spcPts val="585"/>
              </a:spcBef>
              <a:spcAft>
                <a:spcPts val="0"/>
              </a:spcAft>
              <a:buFont typeface="Arial"/>
              <a:buChar char="–"/>
              <a:tabLst>
                <a:tab pos="971550" algn="l"/>
                <a:tab pos="4966970" algn="l"/>
              </a:tabLst>
            </a:pP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very small c: 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K ≈</a:t>
            </a:r>
            <a:r>
              <a:rPr sz="2400" spc="1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identity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10" dirty="0" smtClean="0">
                <a:solidFill>
                  <a:prstClr val="black"/>
                </a:solidFill>
                <a:latin typeface="Carlito"/>
                <a:cs typeface="Carlito"/>
              </a:rPr>
              <a:t>matrix</a:t>
            </a:r>
            <a:r>
              <a:rPr lang="en-IN" sz="2400" spc="-10" dirty="0" smtClean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5" dirty="0" smtClean="0">
                <a:solidFill>
                  <a:prstClr val="black"/>
                </a:solidFill>
                <a:latin typeface="Carlito"/>
                <a:cs typeface="Carlito"/>
              </a:rPr>
              <a:t>(every </a:t>
            </a:r>
            <a:r>
              <a:rPr sz="2400" spc="-10" dirty="0">
                <a:solidFill>
                  <a:prstClr val="black"/>
                </a:solidFill>
                <a:latin typeface="Carlito"/>
                <a:cs typeface="Carlito"/>
              </a:rPr>
              <a:t>item </a:t>
            </a: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is</a:t>
            </a:r>
            <a:r>
              <a:rPr sz="2400" spc="-4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prstClr val="black"/>
                </a:solidFill>
                <a:latin typeface="Carlito"/>
                <a:cs typeface="Carlito"/>
              </a:rPr>
              <a:t>different)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971550" indent="-285750" fontAlgn="auto">
              <a:spcBef>
                <a:spcPts val="590"/>
              </a:spcBef>
              <a:spcAft>
                <a:spcPts val="0"/>
              </a:spcAft>
              <a:buFont typeface="Arial"/>
              <a:buChar char="–"/>
              <a:tabLst>
                <a:tab pos="971550" algn="l"/>
                <a:tab pos="2598420" algn="l"/>
                <a:tab pos="4538980" algn="l"/>
              </a:tabLst>
            </a:pP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very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prstClr val="black"/>
                </a:solidFill>
                <a:latin typeface="Carlito"/>
                <a:cs typeface="Carlito"/>
              </a:rPr>
              <a:t>large</a:t>
            </a:r>
            <a:r>
              <a:rPr sz="2400" spc="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5" dirty="0" smtClean="0">
                <a:solidFill>
                  <a:prstClr val="black"/>
                </a:solidFill>
                <a:latin typeface="Carlito"/>
                <a:cs typeface="Carlito"/>
              </a:rPr>
              <a:t>c:</a:t>
            </a:r>
            <a:r>
              <a:rPr lang="en-IN" sz="2400" spc="-5" dirty="0" smtClean="0">
                <a:solidFill>
                  <a:prstClr val="black"/>
                </a:solidFill>
                <a:latin typeface="Carlito"/>
                <a:cs typeface="Carlito"/>
              </a:rPr>
              <a:t>  </a:t>
            </a:r>
            <a:r>
              <a:rPr sz="2400" dirty="0" smtClean="0">
                <a:solidFill>
                  <a:prstClr val="black"/>
                </a:solidFill>
                <a:latin typeface="Carlito"/>
                <a:cs typeface="Carlito"/>
              </a:rPr>
              <a:t>K 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≈</a:t>
            </a:r>
            <a:r>
              <a:rPr sz="2400" spc="5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unit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10" dirty="0" smtClean="0">
                <a:solidFill>
                  <a:prstClr val="black"/>
                </a:solidFill>
                <a:latin typeface="Carlito"/>
                <a:cs typeface="Carlito"/>
              </a:rPr>
              <a:t>matrix</a:t>
            </a:r>
            <a:r>
              <a:rPr lang="en-IN" sz="2400" spc="-10" dirty="0" smtClean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5" dirty="0" smtClean="0">
                <a:solidFill>
                  <a:prstClr val="black"/>
                </a:solidFill>
                <a:latin typeface="Carlito"/>
                <a:cs typeface="Carlito"/>
              </a:rPr>
              <a:t>(all </a:t>
            </a:r>
            <a:r>
              <a:rPr sz="2400" spc="-10" dirty="0">
                <a:solidFill>
                  <a:prstClr val="black"/>
                </a:solidFill>
                <a:latin typeface="Carlito"/>
                <a:cs typeface="Carlito"/>
              </a:rPr>
              <a:t>items </a:t>
            </a:r>
            <a:r>
              <a:rPr sz="2400" spc="-15" dirty="0">
                <a:solidFill>
                  <a:prstClr val="black"/>
                </a:solidFill>
                <a:latin typeface="Carlito"/>
                <a:cs typeface="Carlito"/>
              </a:rPr>
              <a:t>are </a:t>
            </a:r>
            <a:r>
              <a:rPr sz="2400" spc="-5" dirty="0">
                <a:solidFill>
                  <a:prstClr val="black"/>
                </a:solidFill>
                <a:latin typeface="Carlito"/>
                <a:cs typeface="Carlito"/>
              </a:rPr>
              <a:t>the same)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fontAlgn="auto">
              <a:spcBef>
                <a:spcPts val="50"/>
              </a:spcBef>
              <a:spcAft>
                <a:spcPts val="0"/>
              </a:spcAft>
              <a:buFontTx/>
              <a:buChar char="–"/>
            </a:pPr>
            <a:endParaRPr sz="325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971550" indent="-285750" fontAlgn="auto">
              <a:spcBef>
                <a:spcPts val="0"/>
              </a:spcBef>
              <a:spcAft>
                <a:spcPts val="0"/>
              </a:spcAft>
              <a:buFont typeface="Arial"/>
              <a:buChar char="–"/>
              <a:tabLst>
                <a:tab pos="971550" algn="l"/>
              </a:tabLst>
            </a:pP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k(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)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≈ 1 when 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400" b="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sz="2400" b="1" spc="-4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close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971550" indent="-285750" fontAlgn="auto">
              <a:spcBef>
                <a:spcPts val="590"/>
              </a:spcBef>
              <a:spcAft>
                <a:spcPts val="0"/>
              </a:spcAft>
              <a:buFont typeface="Arial"/>
              <a:buChar char="–"/>
              <a:tabLst>
                <a:tab pos="971550" algn="l"/>
              </a:tabLst>
            </a:pP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k(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) </a:t>
            </a:r>
            <a:r>
              <a:rPr sz="2400" dirty="0">
                <a:solidFill>
                  <a:srgbClr val="333333"/>
                </a:solidFill>
                <a:latin typeface="Carlito"/>
                <a:cs typeface="Carlito"/>
              </a:rPr>
              <a:t>≈ 0 when </a:t>
            </a:r>
            <a:r>
              <a:rPr sz="2400" b="1" spc="-5" dirty="0">
                <a:solidFill>
                  <a:srgbClr val="333333"/>
                </a:solidFill>
                <a:latin typeface="Carlito"/>
                <a:cs typeface="Carlito"/>
              </a:rPr>
              <a:t>x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, </a:t>
            </a:r>
            <a:r>
              <a:rPr sz="2400" b="1" dirty="0">
                <a:solidFill>
                  <a:srgbClr val="333333"/>
                </a:solidFill>
                <a:latin typeface="Carlito"/>
                <a:cs typeface="Carlito"/>
              </a:rPr>
              <a:t>z</a:t>
            </a:r>
            <a:r>
              <a:rPr sz="2400" b="1" spc="-50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Carlito"/>
                <a:cs typeface="Carlito"/>
              </a:rPr>
              <a:t>dissimilar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25400" fontAlgn="auto">
              <a:lnSpc>
                <a:spcPts val="2145"/>
              </a:lnSpc>
              <a:spcBef>
                <a:spcPts val="1430"/>
              </a:spcBef>
              <a:spcAft>
                <a:spcPts val="0"/>
              </a:spcAft>
            </a:pPr>
            <a:r>
              <a:rPr sz="1800" spc="-15" dirty="0">
                <a:solidFill>
                  <a:srgbClr val="3366CC"/>
                </a:solidFill>
                <a:latin typeface="Carlito"/>
                <a:cs typeface="Carlito"/>
              </a:rPr>
              <a:t>Exercises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:</a:t>
            </a:r>
            <a:endParaRPr sz="18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368300" indent="-342900" fontAlgn="auto">
              <a:lnSpc>
                <a:spcPts val="2145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tabLst>
                <a:tab pos="367665" algn="l"/>
                <a:tab pos="368300" algn="l"/>
              </a:tabLst>
            </a:pP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Prove </a:t>
            </a:r>
            <a:r>
              <a:rPr sz="1800" spc="-10" dirty="0">
                <a:solidFill>
                  <a:srgbClr val="333333"/>
                </a:solidFill>
                <a:latin typeface="Carlito"/>
                <a:cs typeface="Carlito"/>
              </a:rPr>
              <a:t>that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this is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a</a:t>
            </a:r>
            <a:r>
              <a:rPr sz="1800" spc="3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kernel.</a:t>
            </a:r>
            <a:endParaRPr sz="18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368300" indent="-342900" fontAlgn="auto">
              <a:spcBef>
                <a:spcPts val="10"/>
              </a:spcBef>
              <a:spcAft>
                <a:spcPts val="0"/>
              </a:spcAft>
              <a:buFontTx/>
              <a:buAutoNum type="arabicPeriod"/>
              <a:tabLst>
                <a:tab pos="367665" algn="l"/>
                <a:tab pos="368300" algn="l"/>
              </a:tabLst>
            </a:pP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What is the “blown </a:t>
            </a:r>
            <a:r>
              <a:rPr sz="1800" dirty="0">
                <a:solidFill>
                  <a:srgbClr val="333333"/>
                </a:solidFill>
                <a:latin typeface="Carlito"/>
                <a:cs typeface="Carlito"/>
              </a:rPr>
              <a:t>up”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feature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space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for </a:t>
            </a:r>
            <a:r>
              <a:rPr sz="1800" spc="-5" dirty="0">
                <a:solidFill>
                  <a:srgbClr val="333333"/>
                </a:solidFill>
                <a:latin typeface="Carlito"/>
                <a:cs typeface="Carlito"/>
              </a:rPr>
              <a:t>this</a:t>
            </a:r>
            <a:r>
              <a:rPr sz="1800" spc="75" dirty="0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333333"/>
                </a:solidFill>
                <a:latin typeface="Carlito"/>
                <a:cs typeface="Carlito"/>
              </a:rPr>
              <a:t>kernel?</a:t>
            </a:r>
            <a:endParaRPr sz="18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10"/>
              </a:lnSpc>
            </a:pPr>
            <a:fld id="{81D60167-4931-47E6-BA6A-407CBD079E47}" type="slidenum">
              <a:rPr dirty="0"/>
              <a:pPr marL="38100">
                <a:lnSpc>
                  <a:spcPts val="1410"/>
                </a:lnSpc>
              </a:pPr>
              <a:t>99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box{subject to } \alpha_i \geq 0, \qquad \sum_{i=1}^n \alpha_i y_i = 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ALLOWFONTSUBSTITUTION" val="False"/>
  <p:tag name="BITMAPFORMAT" val="pngmono"/>
  <p:tag name="ORIGWIDTH" val="344"/>
  <p:tag name="PICTUREFILESIZE" val="1819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&#10;\begin{document}&#10;\[&#10;\mbox{max. } W(\boldsymbol{\alpha}) = \sum_{i=1}^n \alpha_i - \frac 12 \sum_{i=1,j=1}^n \alpha_i \alpha_j y_i y_j &#10;\mathbf{x}_i^T \mathbf{x}_j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51"/>
  <p:tag name="BOXFONT" val="10"/>
  <p:tag name="BOXWRAP" val="False"/>
  <p:tag name="WORKAROUNDTRANSPARENCYBUG" val="False"/>
  <p:tag name="BITMAPFORMAT" val="pngmono"/>
  <p:tag name="DEBUGINTERACTIVE" val="True"/>
  <p:tag name="ORIGWIDTH" val="446"/>
  <p:tag name="PICTUREFILESIZE" val="3007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^T \mathbf{x} + b = 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23"/>
  <p:tag name="PICTUREFILESIZE" val="489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^T \mathbf{x} + b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22"/>
  <p:tag name="PICTUREFILESIZE" val="429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^T \mathbf{x} + b = -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38"/>
  <p:tag name="PICTUREFILESIZE" val="463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mathbf{w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7"/>
  <p:tag name="PICTUREFILESIZE" val="895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2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2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2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2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2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2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2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2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2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2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3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3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3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3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3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3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3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3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3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IS-ZC351-LEC-03</Template>
  <TotalTime>51627</TotalTime>
  <Words>5068</Words>
  <Application>Microsoft Office PowerPoint</Application>
  <PresentationFormat>On-screen Show (4:3)</PresentationFormat>
  <Paragraphs>917</Paragraphs>
  <Slides>139</Slides>
  <Notes>4</Notes>
  <HiddenSlides>46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38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95" baseType="lpstr">
      <vt:lpstr>宋体</vt:lpstr>
      <vt:lpstr>&amp;quot</vt:lpstr>
      <vt:lpstr>Arial</vt:lpstr>
      <vt:lpstr>Arial Narrow</vt:lpstr>
      <vt:lpstr>Calibri</vt:lpstr>
      <vt:lpstr>Cambria Math</vt:lpstr>
      <vt:lpstr>Carlito</vt:lpstr>
      <vt:lpstr>Courier New</vt:lpstr>
      <vt:lpstr>Garamond</vt:lpstr>
      <vt:lpstr>inherit</vt:lpstr>
      <vt:lpstr>MathJax_Main</vt:lpstr>
      <vt:lpstr>MathJax_Math-italic</vt:lpstr>
      <vt:lpstr>Open Sans</vt:lpstr>
      <vt:lpstr>Symbol</vt:lpstr>
      <vt:lpstr>Tahoma</vt:lpstr>
      <vt:lpstr>Times New Roman</vt:lpstr>
      <vt:lpstr>Wingdings</vt:lpstr>
      <vt:lpstr>1_Office Theme</vt:lpstr>
      <vt:lpstr>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14_Office Theme</vt:lpstr>
      <vt:lpstr>15_Office Theme</vt:lpstr>
      <vt:lpstr>17_Office Theme</vt:lpstr>
      <vt:lpstr>18_Office Theme</vt:lpstr>
      <vt:lpstr>19_Office Theme</vt:lpstr>
      <vt:lpstr>20_Office Theme</vt:lpstr>
      <vt:lpstr>21_Office Theme</vt:lpstr>
      <vt:lpstr>22_Office Theme</vt:lpstr>
      <vt:lpstr>23_Office Theme</vt:lpstr>
      <vt:lpstr>24_Office Theme</vt:lpstr>
      <vt:lpstr>25_Office Theme</vt:lpstr>
      <vt:lpstr>26_Office Theme</vt:lpstr>
      <vt:lpstr>27_Office Theme</vt:lpstr>
      <vt:lpstr>28_Office Theme</vt:lpstr>
      <vt:lpstr>29_Office Theme</vt:lpstr>
      <vt:lpstr>30_Office Theme</vt:lpstr>
      <vt:lpstr>31_Office Theme</vt:lpstr>
      <vt:lpstr>32_Office Theme</vt:lpstr>
      <vt:lpstr>33_Office Theme</vt:lpstr>
      <vt:lpstr>34_Office Theme</vt:lpstr>
      <vt:lpstr>35_Office Theme</vt:lpstr>
      <vt:lpstr>36_Office Theme</vt:lpstr>
      <vt:lpstr>37_Office Theme</vt:lpstr>
      <vt:lpstr>38_Office Theme</vt:lpstr>
      <vt:lpstr>Equation</vt:lpstr>
      <vt:lpstr>Support Vector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Classifier</vt:lpstr>
      <vt:lpstr>Linear Classifier</vt:lpstr>
      <vt:lpstr>Large margin and support vectors</vt:lpstr>
      <vt:lpstr>Support Vector Machines</vt:lpstr>
      <vt:lpstr>PowerPoint Presentation</vt:lpstr>
      <vt:lpstr>Support Vectors</vt:lpstr>
      <vt:lpstr>Example</vt:lpstr>
      <vt:lpstr>Weight vector is perpendicular to the hyperplane</vt:lpstr>
      <vt:lpstr>Line with 2 features: R2</vt:lpstr>
      <vt:lpstr>PowerPoint Presentation</vt:lpstr>
      <vt:lpstr>Linear SVM Mathematically</vt:lpstr>
      <vt:lpstr>Linear SVM Mathematically</vt:lpstr>
      <vt:lpstr>Linear SVM Mathematically</vt:lpstr>
      <vt:lpstr>PowerPoint Presentation</vt:lpstr>
      <vt:lpstr>PowerPoint Presentation</vt:lpstr>
      <vt:lpstr>Optimization Problem</vt:lpstr>
      <vt:lpstr>Unconstrained Optimization</vt:lpstr>
      <vt:lpstr>Constrained Optimization -Equality Constraint </vt:lpstr>
      <vt:lpstr>Constrained Optimization -Inequality Constraint </vt:lpstr>
      <vt:lpstr>Constrained optimization</vt:lpstr>
      <vt:lpstr>Constrained optimization</vt:lpstr>
      <vt:lpstr>Lagrange Multipliers</vt:lpstr>
      <vt:lpstr>Constrained to Unconstrained Optimization: Lagrange Multiplier</vt:lpstr>
      <vt:lpstr>Example: </vt:lpstr>
      <vt:lpstr>Karush–Kuhn–Tucker (KKT) theorem </vt:lpstr>
      <vt:lpstr>Karush-Kuhn-Tucker (KKT) conditions</vt:lpstr>
      <vt:lpstr>KKT conditions </vt:lpstr>
      <vt:lpstr>PowerPoint Presentation</vt:lpstr>
      <vt:lpstr>PowerPoint Presentation</vt:lpstr>
      <vt:lpstr>PowerPoint Presentation</vt:lpstr>
      <vt:lpstr>Support Vectors</vt:lpstr>
      <vt:lpstr>PowerPoint Presentation</vt:lpstr>
      <vt:lpstr>PowerPoint Presentation</vt:lpstr>
      <vt:lpstr>Substituting w in support vectors function </vt:lpstr>
      <vt:lpstr>PowerPoint Presentation</vt:lpstr>
      <vt:lpstr>PowerPoint Presentation</vt:lpstr>
      <vt:lpstr>Solving for α </vt:lpstr>
      <vt:lpstr>Solving for w and b</vt:lpstr>
      <vt:lpstr>Decision boundary</vt:lpstr>
      <vt:lpstr>PowerPoint Presentation</vt:lpstr>
      <vt:lpstr>Soft Margin Classification</vt:lpstr>
      <vt:lpstr>Slack Variable</vt:lpstr>
      <vt:lpstr>Soft margin example</vt:lpstr>
      <vt:lpstr>Soft Margin</vt:lpstr>
      <vt:lpstr>PowerPoint Presentation</vt:lpstr>
      <vt:lpstr>Value of C parameter</vt:lpstr>
      <vt:lpstr>Effect of Margin size v/s misclassification cost</vt:lpstr>
      <vt:lpstr>Effect of Margin size v/s misclassification cost</vt:lpstr>
      <vt:lpstr>Effect of Margin size v/s misclassification cost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Dual Problem</vt:lpstr>
      <vt:lpstr>PowerPoint Presentation</vt:lpstr>
      <vt:lpstr>Support Vectors</vt:lpstr>
      <vt:lpstr>A Geometrical Interpretation</vt:lpstr>
      <vt:lpstr>PowerPoint Presentation</vt:lpstr>
      <vt:lpstr>PowerPoint Presentation</vt:lpstr>
      <vt:lpstr>PowerPoint Presentation</vt:lpstr>
      <vt:lpstr>Soft Margin Classification</vt:lpstr>
      <vt:lpstr>Soft Margin</vt:lpstr>
      <vt:lpstr>PowerPoint Presentation</vt:lpstr>
      <vt:lpstr>Find a feature space</vt:lpstr>
      <vt:lpstr>Transforming the Data </vt:lpstr>
      <vt:lpstr>PowerPoint Presentation</vt:lpstr>
      <vt:lpstr>SVM – Overlapping Class Scenario </vt:lpstr>
      <vt:lpstr>PowerPoint Presentation</vt:lpstr>
      <vt:lpstr>SVM Kernels</vt:lpstr>
      <vt:lpstr>Example: Polynomial Kernel</vt:lpstr>
      <vt:lpstr>Example: Polynomial Kernel</vt:lpstr>
      <vt:lpstr>Example: Polynomial Kernel</vt:lpstr>
      <vt:lpstr>Example: Polynomial Kernel</vt:lpstr>
      <vt:lpstr>Example: Polynomial Kernel</vt:lpstr>
      <vt:lpstr>Example: Polynomial Kernel</vt:lpstr>
      <vt:lpstr>Example: Polynomial Kernel</vt:lpstr>
      <vt:lpstr>Example: Polynomial Kernel</vt:lpstr>
      <vt:lpstr>Example: Polynomial Kernel</vt:lpstr>
      <vt:lpstr>PowerPoint Presentation</vt:lpstr>
      <vt:lpstr>The Kernel Trick</vt:lpstr>
      <vt:lpstr>Computing dot products efficiently</vt:lpstr>
      <vt:lpstr>Which functions are kernels?</vt:lpstr>
      <vt:lpstr>Which functions are kernels?</vt:lpstr>
      <vt:lpstr>Which functions are kernels?</vt:lpstr>
      <vt:lpstr>Reminder: Positive semi-definite matrices</vt:lpstr>
      <vt:lpstr>The Kernel Matrix</vt:lpstr>
      <vt:lpstr>The Kernel Matrix</vt:lpstr>
      <vt:lpstr>Mercer’s condition</vt:lpstr>
      <vt:lpstr>Polynomial kernels</vt:lpstr>
      <vt:lpstr>Gaussian Kernel (or the radial basis function kernel)</vt:lpstr>
      <vt:lpstr>Gaussian Kernel (or the radial basis function kernel)</vt:lpstr>
      <vt:lpstr>Constructing New Kernels</vt:lpstr>
      <vt:lpstr>Constructing New Kernels (2)</vt:lpstr>
      <vt:lpstr>Constructing New Kernels (2)</vt:lpstr>
      <vt:lpstr>Kernel Trick: An example</vt:lpstr>
      <vt:lpstr>This lecture</vt:lpstr>
      <vt:lpstr>Kernel Trick: An example</vt:lpstr>
      <vt:lpstr>Kernel Trick: An example</vt:lpstr>
      <vt:lpstr>Kernel Trick: An example</vt:lpstr>
      <vt:lpstr>Kernel Trick: An example</vt:lpstr>
      <vt:lpstr>Kernel Trick: An example</vt:lpstr>
      <vt:lpstr>Exercises</vt:lpstr>
      <vt:lpstr>Summary: Kernel trick</vt:lpstr>
      <vt:lpstr>Non-linear SVMs</vt:lpstr>
      <vt:lpstr>Non-linear SVMs:  Feature spaces</vt:lpstr>
      <vt:lpstr>Non-linear SVMs:  Feature spaces</vt:lpstr>
      <vt:lpstr>PowerPoint Presentation</vt:lpstr>
      <vt:lpstr>What Functions are Kernels? </vt:lpstr>
      <vt:lpstr>PowerPoint Presentation</vt:lpstr>
      <vt:lpstr>PowerPoint Presentation</vt:lpstr>
      <vt:lpstr>PowerPoint Presentation</vt:lpstr>
      <vt:lpstr>Non-linear SVM using kernel</vt:lpstr>
      <vt:lpstr>Nonlinear SVM - Overview</vt:lpstr>
      <vt:lpstr>Multi-Class Problem</vt:lpstr>
      <vt:lpstr>Multi-Class Problem</vt:lpstr>
      <vt:lpstr>Multi-Class Problem</vt:lpstr>
      <vt:lpstr>PowerPoint Presentation</vt:lpstr>
      <vt:lpstr>SVM versus Logistic Regression</vt:lpstr>
      <vt:lpstr>SVM versus Logistic Regression</vt:lpstr>
      <vt:lpstr>Properties of SVM</vt:lpstr>
      <vt:lpstr>SVM Applications</vt:lpstr>
      <vt:lpstr>Application : Text Categorization</vt:lpstr>
      <vt:lpstr>Text Categorization using SVM</vt:lpstr>
      <vt:lpstr>Using SVM</vt:lpstr>
      <vt:lpstr>Learning Gender from image with SVM</vt:lpstr>
      <vt:lpstr>Support faces</vt:lpstr>
      <vt:lpstr>Accuracy of SVM Classifier</vt:lpstr>
      <vt:lpstr>Some Issues</vt:lpstr>
      <vt:lpstr>Reference</vt:lpstr>
      <vt:lpstr>PowerPoint Presentation</vt:lpstr>
      <vt:lpstr>Thank You</vt:lpstr>
    </vt:vector>
  </TitlesOfParts>
  <Company>State  University of New York at Buffalo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Avinash</dc:creator>
  <cp:lastModifiedBy>bits</cp:lastModifiedBy>
  <cp:revision>975</cp:revision>
  <cp:lastPrinted>1601-01-01T00:00:00Z</cp:lastPrinted>
  <dcterms:created xsi:type="dcterms:W3CDTF">2001-10-10T03:11:58Z</dcterms:created>
  <dcterms:modified xsi:type="dcterms:W3CDTF">2023-08-12T07:12:29Z</dcterms:modified>
</cp:coreProperties>
</file>